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9" r:id="rId1"/>
  </p:sldMasterIdLst>
  <p:notesMasterIdLst>
    <p:notesMasterId r:id="rId49"/>
  </p:notesMasterIdLst>
  <p:handoutMasterIdLst>
    <p:handoutMasterId r:id="rId50"/>
  </p:handoutMasterIdLst>
  <p:sldIdLst>
    <p:sldId id="256" r:id="rId2"/>
    <p:sldId id="365" r:id="rId3"/>
    <p:sldId id="387" r:id="rId4"/>
    <p:sldId id="389" r:id="rId5"/>
    <p:sldId id="390" r:id="rId6"/>
    <p:sldId id="358" r:id="rId7"/>
    <p:sldId id="394" r:id="rId8"/>
    <p:sldId id="359" r:id="rId9"/>
    <p:sldId id="360" r:id="rId10"/>
    <p:sldId id="361" r:id="rId11"/>
    <p:sldId id="373" r:id="rId12"/>
    <p:sldId id="319" r:id="rId13"/>
    <p:sldId id="406" r:id="rId14"/>
    <p:sldId id="404" r:id="rId15"/>
    <p:sldId id="333" r:id="rId16"/>
    <p:sldId id="374" r:id="rId17"/>
    <p:sldId id="405" r:id="rId18"/>
    <p:sldId id="334" r:id="rId19"/>
    <p:sldId id="396" r:id="rId20"/>
    <p:sldId id="391" r:id="rId21"/>
    <p:sldId id="344" r:id="rId22"/>
    <p:sldId id="385" r:id="rId23"/>
    <p:sldId id="410" r:id="rId24"/>
    <p:sldId id="411" r:id="rId25"/>
    <p:sldId id="400" r:id="rId26"/>
    <p:sldId id="401" r:id="rId27"/>
    <p:sldId id="412" r:id="rId28"/>
    <p:sldId id="413" r:id="rId29"/>
    <p:sldId id="408" r:id="rId30"/>
    <p:sldId id="409" r:id="rId31"/>
    <p:sldId id="407" r:id="rId32"/>
    <p:sldId id="403" r:id="rId33"/>
    <p:sldId id="402" r:id="rId34"/>
    <p:sldId id="305" r:id="rId35"/>
    <p:sldId id="375" r:id="rId36"/>
    <p:sldId id="377" r:id="rId37"/>
    <p:sldId id="320" r:id="rId38"/>
    <p:sldId id="386" r:id="rId39"/>
    <p:sldId id="382" r:id="rId40"/>
    <p:sldId id="383" r:id="rId41"/>
    <p:sldId id="370" r:id="rId42"/>
    <p:sldId id="352" r:id="rId43"/>
    <p:sldId id="380" r:id="rId44"/>
    <p:sldId id="381" r:id="rId45"/>
    <p:sldId id="372" r:id="rId46"/>
    <p:sldId id="392" r:id="rId47"/>
    <p:sldId id="330" r:id="rId48"/>
  </p:sldIdLst>
  <p:sldSz cx="9144000" cy="6858000" type="screen4x3"/>
  <p:notesSz cx="6985000" cy="9283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" charset="0"/>
        <a:ea typeface="ＭＳ Ｐゴシック" pitchFamily="1" charset="-128"/>
        <a:cs typeface="ＭＳ Ｐゴシック" pitchFamily="1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" charset="0"/>
        <a:ea typeface="ＭＳ Ｐゴシック" pitchFamily="1" charset="-128"/>
        <a:cs typeface="ＭＳ Ｐゴシック" pitchFamily="1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" charset="0"/>
        <a:ea typeface="ＭＳ Ｐゴシック" pitchFamily="1" charset="-128"/>
        <a:cs typeface="ＭＳ Ｐゴシック" pitchFamily="1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" charset="0"/>
        <a:ea typeface="ＭＳ Ｐゴシック" pitchFamily="1" charset="-128"/>
        <a:cs typeface="ＭＳ Ｐゴシック" pitchFamily="1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" charset="0"/>
        <a:ea typeface="ＭＳ Ｐゴシック" pitchFamily="1" charset="-128"/>
        <a:cs typeface="ＭＳ Ｐゴシック" pitchFamily="1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1" charset="0"/>
        <a:ea typeface="ＭＳ Ｐゴシック" pitchFamily="1" charset="-128"/>
        <a:cs typeface="ＭＳ Ｐゴシック" pitchFamily="1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1" charset="0"/>
        <a:ea typeface="ＭＳ Ｐゴシック" pitchFamily="1" charset="-128"/>
        <a:cs typeface="ＭＳ Ｐゴシック" pitchFamily="1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1" charset="0"/>
        <a:ea typeface="ＭＳ Ｐゴシック" pitchFamily="1" charset="-128"/>
        <a:cs typeface="ＭＳ Ｐゴシック" pitchFamily="1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1" charset="0"/>
        <a:ea typeface="ＭＳ Ｐゴシック" pitchFamily="1" charset="-128"/>
        <a:cs typeface="ＭＳ Ｐゴシック" pitchFamily="1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008000"/>
    <a:srgbClr val="FF99FF"/>
    <a:srgbClr val="FFCC00"/>
    <a:srgbClr val="66FFCC"/>
    <a:srgbClr val="FFFFFF"/>
    <a:srgbClr val="99CCFF"/>
    <a:srgbClr val="FF0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59" autoAdjust="0"/>
    <p:restoredTop sz="64218"/>
  </p:normalViewPr>
  <p:slideViewPr>
    <p:cSldViewPr>
      <p:cViewPr varScale="1">
        <p:scale>
          <a:sx n="80" d="100"/>
          <a:sy n="80" d="100"/>
        </p:scale>
        <p:origin x="2648" y="176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8788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54" tIns="46177" rIns="92354" bIns="46177" numCol="1" anchor="t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44938" y="0"/>
            <a:ext cx="3074987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54" tIns="46177" rIns="92354" bIns="46177" numCol="1" anchor="t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47138"/>
            <a:ext cx="2998788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54" tIns="46177" rIns="92354" bIns="4617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44938" y="8847138"/>
            <a:ext cx="3074987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54" tIns="46177" rIns="92354" bIns="4617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fld id="{D1099A10-5FB0-3044-A7D2-E868B12C55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139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tiff>
</file>

<file path=ppt/media/image20.png>
</file>

<file path=ppt/media/image22.png>
</file>

<file path=ppt/media/image23.png>
</file>

<file path=ppt/media/image3.tiff>
</file>

<file path=ppt/media/image4.tiff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8788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54" tIns="46177" rIns="92354" bIns="46177" numCol="1" anchor="t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01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44938" y="0"/>
            <a:ext cx="3074987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54" tIns="46177" rIns="92354" bIns="46177" numCol="1" anchor="t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712788"/>
            <a:ext cx="4660900" cy="34956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1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7738" y="4424363"/>
            <a:ext cx="5126037" cy="413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54" tIns="46177" rIns="92354" bIns="461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0"/>
            <a:r>
              <a:rPr lang="en-US" noProof="0"/>
              <a:t>Second level</a:t>
            </a:r>
          </a:p>
          <a:p>
            <a:pPr lvl="0"/>
            <a:r>
              <a:rPr lang="en-US" noProof="0"/>
              <a:t>Third level</a:t>
            </a:r>
          </a:p>
          <a:p>
            <a:pPr lvl="0"/>
            <a:r>
              <a:rPr lang="en-US" noProof="0"/>
              <a:t>Fourth level</a:t>
            </a:r>
          </a:p>
          <a:p>
            <a:pPr lvl="0"/>
            <a:r>
              <a:rPr lang="en-US" noProof="0"/>
              <a:t>Fifth level</a:t>
            </a:r>
          </a:p>
        </p:txBody>
      </p:sp>
      <p:sp>
        <p:nvSpPr>
          <p:cNvPr id="901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7138"/>
            <a:ext cx="2998788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54" tIns="46177" rIns="92354" bIns="4617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01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44938" y="8847138"/>
            <a:ext cx="3074987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54" tIns="46177" rIns="92354" bIns="4617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fld id="{60130A5A-412C-7C42-8581-5BFA033D12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4198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97" charset="0"/>
        <a:ea typeface="ＭＳ Ｐゴシック" charset="-128"/>
        <a:cs typeface="ＭＳ Ｐゴシック" charset="-128"/>
      </a:defRPr>
    </a:lvl1pPr>
    <a:lvl2pPr marL="37931725" indent="-3747452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97" charset="0"/>
        <a:ea typeface="ＭＳ Ｐゴシック" pitchFamily="-9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97" charset="0"/>
        <a:ea typeface="ＭＳ Ｐゴシック" pitchFamily="-9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97" charset="0"/>
        <a:ea typeface="ＭＳ Ｐゴシック" pitchFamily="-9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97" charset="0"/>
        <a:ea typeface="ＭＳ Ｐゴシック" pitchFamily="-9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C04013-5E46-9649-AD99-A8F9D564ED24}" type="slidenum">
              <a:rPr lang="en-US" smtClean="0">
                <a:latin typeface="Helvetica" pitchFamily="1" charset="0"/>
                <a:ea typeface="ＭＳ Ｐゴシック" pitchFamily="1" charset="-128"/>
                <a:cs typeface="ＭＳ Ｐゴシック" pitchFamily="1" charset="-128"/>
              </a:rPr>
              <a:pPr/>
              <a:t>1</a:t>
            </a:fld>
            <a:endParaRPr lang="en-US">
              <a:latin typeface="Helvetica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97455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20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057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2100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5165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785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 to 3x throughput vs Pascal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522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Times New Roman" pitchFamily="1" charset="0"/>
                <a:ea typeface="ＭＳ Ｐゴシック" pitchFamily="1" charset="-128"/>
                <a:cs typeface="ＭＳ Ｐゴシック" pitchFamily="1" charset="-128"/>
              </a:rPr>
              <a:t>Intel greatest</a:t>
            </a:r>
            <a:r>
              <a:rPr lang="en-US" baseline="0" dirty="0">
                <a:latin typeface="Times New Roman" pitchFamily="1" charset="0"/>
                <a:ea typeface="ＭＳ Ｐゴシック" pitchFamily="1" charset="-128"/>
                <a:cs typeface="ＭＳ Ｐゴシック" pitchFamily="1" charset="-128"/>
              </a:rPr>
              <a:t> benefit is also drawback</a:t>
            </a:r>
          </a:p>
          <a:p>
            <a:endParaRPr lang="en-US" dirty="0">
              <a:latin typeface="Times New Roman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9BB32B7-3256-B54F-AA02-F477C4B4D091}" type="slidenum">
              <a:rPr lang="en-US" smtClean="0">
                <a:latin typeface="Helvetica" pitchFamily="1" charset="0"/>
                <a:ea typeface="ＭＳ Ｐゴシック" pitchFamily="1" charset="-128"/>
                <a:cs typeface="ＭＳ Ｐゴシック" pitchFamily="1" charset="-128"/>
              </a:rPr>
              <a:pPr/>
              <a:t>37</a:t>
            </a:fld>
            <a:endParaRPr lang="en-US">
              <a:latin typeface="Helvetica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864963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3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++ COOLING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460031-71FA-DA4D-ACFB-74AAE490916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24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need, why good, How do we make supercomputers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350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 to significance of interconnect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460031-71FA-DA4D-ACFB-74AAE490916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9154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Achieved </a:t>
            </a:r>
            <a:r>
              <a:rPr lang="en-US" dirty="0" err="1"/>
              <a:t>ExaOp</a:t>
            </a:r>
            <a:r>
              <a:rPr lang="en-US" dirty="0"/>
              <a:t> performance on AI applications:</a:t>
            </a:r>
          </a:p>
          <a:p>
            <a:r>
              <a:rPr lang="en-US" dirty="0"/>
              <a:t>Mixed precision </a:t>
            </a:r>
          </a:p>
          <a:p>
            <a:r>
              <a:rPr lang="en-US" dirty="0"/>
              <a:t>1.8 EXAOPS or 2 billion billion ops </a:t>
            </a:r>
          </a:p>
          <a:p>
            <a:r>
              <a:rPr lang="en-US" dirty="0"/>
              <a:t>Even 200 PFLOPS = Earth entire population 305 days to do what Summit = 1 second</a:t>
            </a:r>
          </a:p>
          <a:p>
            <a:r>
              <a:rPr lang="en-US" dirty="0"/>
              <a:t>HDD: 250PB = 74years HD video </a:t>
            </a:r>
          </a:p>
          <a:p>
            <a:endParaRPr lang="en-GB" dirty="0"/>
          </a:p>
          <a:p>
            <a:r>
              <a:rPr lang="en-GB" dirty="0" err="1"/>
              <a:t>Exascale</a:t>
            </a:r>
            <a:r>
              <a:rPr lang="en-GB" dirty="0"/>
              <a:t> is looking to build a system which can within a 20-30MW envelope </a:t>
            </a:r>
          </a:p>
          <a:p>
            <a:r>
              <a:rPr lang="en-GB" dirty="0"/>
              <a:t>Though summit is not there, it is making significant leaps forward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460031-71FA-DA4D-ACFB-74AAE490916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610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have pic of proc –don’t know more yet</a:t>
            </a:r>
            <a:r>
              <a:rPr lang="en-US" baseline="0" dirty="0"/>
              <a:t> –</a:t>
            </a:r>
          </a:p>
          <a:p>
            <a:r>
              <a:rPr lang="en-US" baseline="0" dirty="0"/>
              <a:t>Has to be attached to mem</a:t>
            </a:r>
          </a:p>
          <a:p>
            <a:r>
              <a:rPr lang="en-US" baseline="0" dirty="0"/>
              <a:t>Mem in, process, mem out</a:t>
            </a:r>
          </a:p>
          <a:p>
            <a:r>
              <a:rPr lang="en-US" baseline="0" dirty="0"/>
              <a:t>Interested in how fast it can be done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012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CPUs for start</a:t>
            </a:r>
          </a:p>
          <a:p>
            <a:r>
              <a:rPr lang="en-US" dirty="0"/>
              <a:t>Multi-level parallel –vector per core, multi-core</a:t>
            </a:r>
          </a:p>
          <a:p>
            <a:r>
              <a:rPr lang="en-US" dirty="0" err="1"/>
              <a:t>Freq</a:t>
            </a:r>
            <a:r>
              <a:rPr lang="en-US" dirty="0"/>
              <a:t> used to increase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61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Fundamental problem with CPUs power/energy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04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Fundamental problem with CPUs power/energy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38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08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33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130A5A-412C-7C42-8581-5BFA033D12A0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201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5"/>
          <p:cNvSpPr>
            <a:spLocks noChangeShapeType="1"/>
          </p:cNvSpPr>
          <p:nvPr/>
        </p:nvSpPr>
        <p:spPr bwMode="auto">
          <a:xfrm flipH="1">
            <a:off x="4572000" y="5588000"/>
            <a:ext cx="4357688" cy="0"/>
          </a:xfrm>
          <a:prstGeom prst="line">
            <a:avLst/>
          </a:prstGeom>
          <a:noFill/>
          <a:ln w="9525">
            <a:solidFill>
              <a:srgbClr val="CD120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latin typeface="Times" pitchFamily="-97" charset="0"/>
              <a:ea typeface="+mn-ea"/>
              <a:cs typeface="+mn-cs"/>
            </a:endParaRPr>
          </a:p>
        </p:txBody>
      </p:sp>
      <p:sp>
        <p:nvSpPr>
          <p:cNvPr id="22016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908300" y="115888"/>
            <a:ext cx="6096000" cy="2514600"/>
          </a:xfrm>
        </p:spPr>
        <p:txBody>
          <a:bodyPr anchor="t"/>
          <a:lstStyle>
            <a:lvl1pPr algn="r"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016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930525" y="3200400"/>
            <a:ext cx="6096000" cy="1447800"/>
          </a:xfrm>
        </p:spPr>
        <p:txBody>
          <a:bodyPr/>
          <a:lstStyle>
            <a:lvl1pPr marL="0" indent="0" algn="r">
              <a:buFontTx/>
              <a:buNone/>
              <a:defRPr sz="2800"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258763" y="533400"/>
            <a:ext cx="6904037" cy="0"/>
          </a:xfrm>
          <a:prstGeom prst="line">
            <a:avLst/>
          </a:prstGeom>
          <a:noFill/>
          <a:ln w="6350">
            <a:solidFill>
              <a:srgbClr val="06325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latin typeface="Times" pitchFamily="-97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8716962" cy="5708104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8EE2A2-1FC0-294D-8B38-1D81E5FC58D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2006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74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76200"/>
            <a:ext cx="70104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2238" y="692696"/>
            <a:ext cx="8793162" cy="5250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 bwMode="white">
          <a:xfrm>
            <a:off x="179512" y="6400800"/>
            <a:ext cx="1897062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FFFF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3"/>
          </p:nvPr>
        </p:nvSpPr>
        <p:spPr bwMode="auto">
          <a:xfrm>
            <a:off x="2123728" y="6400800"/>
            <a:ext cx="4922837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114D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4"/>
          </p:nvPr>
        </p:nvSpPr>
        <p:spPr bwMode="white">
          <a:xfrm>
            <a:off x="7164288" y="6400800"/>
            <a:ext cx="188595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accent6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fld id="{F8E4DFDC-0A0D-ED48-AD3B-11D88CBE0F4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2" r:id="rId2"/>
    <p:sldLayoutId id="2147483783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114D"/>
          </a:solidFill>
          <a:latin typeface="Arial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114D"/>
          </a:solidFill>
          <a:latin typeface="Arial" pitchFamily="-97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114D"/>
          </a:solidFill>
          <a:latin typeface="Arial" pitchFamily="-97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114D"/>
          </a:solidFill>
          <a:latin typeface="Arial" pitchFamily="-97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114D"/>
          </a:solidFill>
          <a:latin typeface="Arial" pitchFamily="-97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114D"/>
          </a:solidFill>
          <a:latin typeface="Arial" pitchFamily="-97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114D"/>
          </a:solidFill>
          <a:latin typeface="Arial" pitchFamily="-97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114D"/>
          </a:solidFill>
          <a:latin typeface="Arial" pitchFamily="-97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114D"/>
          </a:solidFill>
          <a:latin typeface="Arial" pitchFamily="-97" charset="0"/>
        </a:defRPr>
      </a:lvl9pPr>
    </p:titleStyle>
    <p:bodyStyle>
      <a:lvl1pPr marL="342900" indent="-342900" algn="l" rtl="0" eaLnBrk="0" fontAlgn="base" hangingPunct="0">
        <a:lnSpc>
          <a:spcPct val="130000"/>
        </a:lnSpc>
        <a:spcBef>
          <a:spcPct val="20000"/>
        </a:spcBef>
        <a:spcAft>
          <a:spcPct val="0"/>
        </a:spcAft>
        <a:buSzPct val="120000"/>
        <a:buChar char="•"/>
        <a:defRPr sz="2400">
          <a:solidFill>
            <a:srgbClr val="00114D"/>
          </a:solidFill>
          <a:latin typeface="Arial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114D"/>
          </a:solidFill>
          <a:latin typeface="Arial" charset="0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114D"/>
          </a:solidFill>
          <a:latin typeface="Arial" charset="0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114D"/>
          </a:solidFill>
          <a:latin typeface="Arial" charset="0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114D"/>
          </a:solidFill>
          <a:latin typeface="Arial" charset="0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00114D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00114D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00114D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00114D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nvidia.com/content/pdf/tesla/whitepaper/pascal-architecture-whitepaper.pdf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lcf.ornl.gov/2018/06/08/genomics-code-exceeds-exaops-on-summit-supercomputer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08300" y="115888"/>
            <a:ext cx="6096000" cy="2062103"/>
          </a:xfrm>
        </p:spPr>
        <p:txBody>
          <a:bodyPr/>
          <a:lstStyle/>
          <a:p>
            <a:pPr eaLnBrk="1" hangingPunct="1"/>
            <a:r>
              <a:rPr lang="en-GB" dirty="0">
                <a:latin typeface="Arial" pitchFamily="1" charset="0"/>
              </a:rPr>
              <a:t>Accelerated Architectures</a:t>
            </a:r>
            <a:endParaRPr lang="en-US" dirty="0">
              <a:latin typeface="Arial" pitchFamily="1" charset="0"/>
            </a:endParaRP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30525" y="3128392"/>
            <a:ext cx="6096000" cy="2388840"/>
          </a:xfrm>
        </p:spPr>
        <p:txBody>
          <a:bodyPr anchor="b"/>
          <a:lstStyle/>
          <a:p>
            <a:pPr eaLnBrk="1" hangingPunct="1">
              <a:lnSpc>
                <a:spcPct val="100000"/>
              </a:lnSpc>
            </a:pPr>
            <a:r>
              <a:rPr lang="en-GB" dirty="0">
                <a:latin typeface="Arial" pitchFamily="1" charset="0"/>
              </a:rPr>
              <a:t>EPCC </a:t>
            </a:r>
          </a:p>
          <a:p>
            <a:pPr eaLnBrk="1" hangingPunct="1">
              <a:lnSpc>
                <a:spcPct val="100000"/>
              </a:lnSpc>
            </a:pPr>
            <a:r>
              <a:rPr lang="en-GB" dirty="0">
                <a:latin typeface="Arial" pitchFamily="1" charset="0"/>
              </a:rPr>
              <a:t>The University of Edinburgh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Accelerators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8716962" cy="570810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rial" pitchFamily="1" charset="0"/>
              </a:rPr>
              <a:t>It costs a huge amount of money to design and fabricate new chips</a:t>
            </a:r>
          </a:p>
          <a:p>
            <a:pPr lvl="1"/>
            <a:r>
              <a:rPr lang="en-US" dirty="0">
                <a:latin typeface="Arial" pitchFamily="1" charset="0"/>
              </a:rPr>
              <a:t>Not feasible for relatively small HPC market</a:t>
            </a:r>
          </a:p>
          <a:p>
            <a:r>
              <a:rPr lang="en-US" dirty="0">
                <a:latin typeface="Arial" pitchFamily="1" charset="0"/>
              </a:rPr>
              <a:t>Luckily, over the last few years, Graphics Processing Units (</a:t>
            </a:r>
            <a:r>
              <a:rPr lang="en-US" dirty="0" err="1">
                <a:latin typeface="Arial" pitchFamily="1" charset="0"/>
              </a:rPr>
              <a:t>GPUs</a:t>
            </a:r>
            <a:r>
              <a:rPr lang="en-US" dirty="0">
                <a:latin typeface="Arial" pitchFamily="1" charset="0"/>
              </a:rPr>
              <a:t>) have evolved for the highly lucrative gaming market</a:t>
            </a:r>
          </a:p>
          <a:p>
            <a:pPr lvl="1"/>
            <a:r>
              <a:rPr lang="en-US" dirty="0">
                <a:latin typeface="Arial" pitchFamily="1" charset="0"/>
              </a:rPr>
              <a:t>And largely possess the right characteristics for HPC</a:t>
            </a:r>
          </a:p>
          <a:p>
            <a:pPr lvl="2"/>
            <a:r>
              <a:rPr lang="en-US" dirty="0">
                <a:latin typeface="Arial" pitchFamily="1" charset="0"/>
              </a:rPr>
              <a:t>Many number-crunching cores</a:t>
            </a:r>
          </a:p>
          <a:p>
            <a:r>
              <a:rPr lang="en-US" dirty="0">
                <a:latin typeface="Arial" pitchFamily="1" charset="0"/>
              </a:rPr>
              <a:t>GPU vendors NVIDIA and AMD have tailored existing GPU architectures to the HPC market</a:t>
            </a:r>
          </a:p>
          <a:p>
            <a:r>
              <a:rPr lang="en-GB" dirty="0">
                <a:latin typeface="Arial" pitchFamily="1" charset="0"/>
              </a:rPr>
              <a:t>GPUs now firmly established in HPC industry</a:t>
            </a:r>
          </a:p>
          <a:p>
            <a:pPr marL="0" indent="0">
              <a:buNone/>
            </a:pPr>
            <a:endParaRPr lang="en-US" dirty="0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Accelerators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8716962" cy="64087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Intel released a different type of accelerator to compete with GPUs for scientific computing</a:t>
            </a:r>
          </a:p>
          <a:p>
            <a:pPr lvl="1"/>
            <a:r>
              <a:rPr lang="en-US" dirty="0"/>
              <a:t>Many Integrated Core (MIC) architecture </a:t>
            </a:r>
          </a:p>
          <a:p>
            <a:pPr lvl="1"/>
            <a:r>
              <a:rPr lang="en-US" dirty="0"/>
              <a:t>AKA Xeon Phi (codenames </a:t>
            </a:r>
            <a:r>
              <a:rPr lang="en-US" dirty="0" err="1"/>
              <a:t>Larrabee</a:t>
            </a:r>
            <a:r>
              <a:rPr lang="en-US" dirty="0"/>
              <a:t>, Knights Ferry, Knights Corner, Knights Landing)</a:t>
            </a:r>
          </a:p>
          <a:p>
            <a:pPr lvl="1"/>
            <a:r>
              <a:rPr lang="en-US" dirty="0"/>
              <a:t>Intel </a:t>
            </a:r>
            <a:r>
              <a:rPr lang="en-US" dirty="0" err="1"/>
              <a:t>prefered</a:t>
            </a:r>
            <a:r>
              <a:rPr lang="en-US" dirty="0"/>
              <a:t> the term “coprocessor” to “accelerator”</a:t>
            </a:r>
          </a:p>
          <a:p>
            <a:r>
              <a:rPr lang="en-US" dirty="0"/>
              <a:t>KNC comprised old Pentium CPU cores from 1993</a:t>
            </a:r>
          </a:p>
          <a:p>
            <a:pPr lvl="1"/>
            <a:r>
              <a:rPr lang="en-US" dirty="0"/>
              <a:t>Augmented with wide vector units </a:t>
            </a:r>
          </a:p>
          <a:p>
            <a:r>
              <a:rPr lang="en-US" dirty="0"/>
              <a:t>So again uses concept of many simple low-power cores</a:t>
            </a:r>
          </a:p>
          <a:p>
            <a:pPr lvl="1"/>
            <a:r>
              <a:rPr lang="en-US" dirty="0"/>
              <a:t>Each performing multiple operations per cycle</a:t>
            </a:r>
          </a:p>
          <a:p>
            <a:r>
              <a:rPr lang="en-US" dirty="0"/>
              <a:t>Intel Xeon Phi KNH cancelled: </a:t>
            </a:r>
          </a:p>
          <a:p>
            <a:pPr lvl="1"/>
            <a:r>
              <a:rPr lang="en-US" dirty="0"/>
              <a:t>End of Xeon Phi era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FFF070B-8497-DF47-8DD3-BF56BB7EB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914679"/>
            <a:ext cx="5093995" cy="2689630"/>
          </a:xfrm>
          <a:prstGeom prst="rect">
            <a:avLst/>
          </a:prstGeom>
        </p:spPr>
      </p:pic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" pitchFamily="1" charset="0"/>
              </a:rPr>
              <a:t>Latest Technology </a:t>
            </a:r>
            <a:endParaRPr lang="en-US">
              <a:latin typeface="Arial" pitchFamily="1" charset="0"/>
            </a:endParaRPr>
          </a:p>
        </p:txBody>
      </p:sp>
      <p:sp>
        <p:nvSpPr>
          <p:cNvPr id="28675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122238" y="692696"/>
            <a:ext cx="5313858" cy="1944216"/>
          </a:xfrm>
        </p:spPr>
        <p:txBody>
          <a:bodyPr/>
          <a:lstStyle/>
          <a:p>
            <a:r>
              <a:rPr lang="en-GB" sz="2400" dirty="0">
                <a:latin typeface="Arial" pitchFamily="1" charset="0"/>
              </a:rPr>
              <a:t>NVIDIA</a:t>
            </a:r>
          </a:p>
          <a:p>
            <a:pPr lvl="1"/>
            <a:r>
              <a:rPr lang="en-GB" i="1" dirty="0">
                <a:latin typeface="Arial" pitchFamily="1" charset="0"/>
              </a:rPr>
              <a:t>Volta</a:t>
            </a:r>
            <a:r>
              <a:rPr lang="en-GB" dirty="0">
                <a:latin typeface="Arial" pitchFamily="1" charset="0"/>
              </a:rPr>
              <a:t> GPUs have evolved from </a:t>
            </a:r>
            <a:r>
              <a:rPr lang="en-GB" i="1" dirty="0">
                <a:latin typeface="Arial" pitchFamily="1" charset="0"/>
              </a:rPr>
              <a:t>GeForce</a:t>
            </a:r>
            <a:r>
              <a:rPr lang="en-GB" dirty="0">
                <a:latin typeface="Arial" pitchFamily="1" charset="0"/>
              </a:rPr>
              <a:t> series</a:t>
            </a:r>
          </a:p>
          <a:p>
            <a:pPr lvl="1"/>
            <a:endParaRPr lang="en-GB" dirty="0">
              <a:latin typeface="Arial" pitchFamily="1" charset="0"/>
            </a:endParaRPr>
          </a:p>
          <a:p>
            <a:pPr lvl="1"/>
            <a:endParaRPr lang="en-GB" sz="1800" dirty="0">
              <a:latin typeface="Arial" pitchFamily="1" charset="0"/>
            </a:endParaRPr>
          </a:p>
          <a:p>
            <a:pPr lvl="1">
              <a:buFontTx/>
              <a:buNone/>
            </a:pPr>
            <a:endParaRPr lang="en-GB" sz="1800" dirty="0">
              <a:latin typeface="Arial" pitchFamily="1" charset="0"/>
            </a:endParaRPr>
          </a:p>
        </p:txBody>
      </p:sp>
      <p:sp>
        <p:nvSpPr>
          <p:cNvPr id="28676" name="Rectangle 8"/>
          <p:cNvSpPr>
            <a:spLocks noChangeArrowheads="1"/>
          </p:cNvSpPr>
          <p:nvPr/>
        </p:nvSpPr>
        <p:spPr bwMode="auto">
          <a:xfrm>
            <a:off x="3203848" y="3068960"/>
            <a:ext cx="5616624" cy="1224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130000"/>
              </a:lnSpc>
              <a:spcBef>
                <a:spcPct val="20000"/>
              </a:spcBef>
              <a:buSzPct val="120000"/>
              <a:buFontTx/>
              <a:buChar char="•"/>
            </a:pPr>
            <a:r>
              <a:rPr lang="en-GB" dirty="0">
                <a:solidFill>
                  <a:srgbClr val="00114D"/>
                </a:solidFill>
                <a:latin typeface="Arial" pitchFamily="1" charset="0"/>
              </a:rPr>
              <a:t>AMD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GB" i="1" dirty="0" err="1">
                <a:solidFill>
                  <a:srgbClr val="00114D"/>
                </a:solidFill>
                <a:latin typeface="Arial" pitchFamily="1" charset="0"/>
              </a:rPr>
              <a:t>FirePro</a:t>
            </a:r>
            <a:r>
              <a:rPr lang="en-GB" dirty="0">
                <a:solidFill>
                  <a:srgbClr val="00114D"/>
                </a:solidFill>
                <a:latin typeface="Arial" pitchFamily="1" charset="0"/>
              </a:rPr>
              <a:t> HPC specific </a:t>
            </a:r>
            <a:r>
              <a:rPr lang="en-GB" dirty="0" err="1">
                <a:solidFill>
                  <a:srgbClr val="00114D"/>
                </a:solidFill>
                <a:latin typeface="Arial" pitchFamily="1" charset="0"/>
              </a:rPr>
              <a:t>GPUs</a:t>
            </a:r>
            <a:r>
              <a:rPr lang="en-GB" dirty="0">
                <a:solidFill>
                  <a:srgbClr val="00114D"/>
                </a:solidFill>
                <a:latin typeface="Arial" pitchFamily="1" charset="0"/>
              </a:rPr>
              <a:t> have evolved from (ATI) </a:t>
            </a:r>
            <a:r>
              <a:rPr lang="en-GB" i="1" dirty="0" err="1">
                <a:solidFill>
                  <a:srgbClr val="00114D"/>
                </a:solidFill>
                <a:latin typeface="Arial" pitchFamily="1" charset="0"/>
              </a:rPr>
              <a:t>Radeon</a:t>
            </a:r>
            <a:r>
              <a:rPr lang="en-GB" dirty="0">
                <a:solidFill>
                  <a:srgbClr val="00114D"/>
                </a:solidFill>
                <a:latin typeface="Arial" pitchFamily="1" charset="0"/>
              </a:rPr>
              <a:t> series</a:t>
            </a:r>
          </a:p>
          <a:p>
            <a:pPr marL="742950" lvl="1" indent="-285750">
              <a:spcBef>
                <a:spcPct val="20000"/>
              </a:spcBef>
            </a:pPr>
            <a:endParaRPr lang="en-GB" sz="2800" dirty="0">
              <a:solidFill>
                <a:srgbClr val="00114D"/>
              </a:solidFill>
              <a:latin typeface="Arial" pitchFamily="1" charset="0"/>
            </a:endParaRPr>
          </a:p>
          <a:p>
            <a:pPr marL="742950" lvl="1" indent="-285750">
              <a:spcBef>
                <a:spcPct val="20000"/>
              </a:spcBef>
            </a:pPr>
            <a:endParaRPr lang="en-GB" sz="2800" dirty="0">
              <a:solidFill>
                <a:srgbClr val="00114D"/>
              </a:solidFill>
              <a:latin typeface="Arial" pitchFamily="1" charset="0"/>
            </a:endParaRPr>
          </a:p>
        </p:txBody>
      </p:sp>
      <p:sp>
        <p:nvSpPr>
          <p:cNvPr id="28679" name="Rectangle 12"/>
          <p:cNvSpPr>
            <a:spLocks noChangeArrowheads="1"/>
          </p:cNvSpPr>
          <p:nvPr/>
        </p:nvSpPr>
        <p:spPr bwMode="auto">
          <a:xfrm>
            <a:off x="228600" y="4953000"/>
            <a:ext cx="569595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742950" lvl="1" indent="-285750">
              <a:spcBef>
                <a:spcPct val="20000"/>
              </a:spcBef>
            </a:pPr>
            <a:endParaRPr lang="en-GB" sz="2000" dirty="0">
              <a:solidFill>
                <a:srgbClr val="00114D"/>
              </a:solidFill>
              <a:latin typeface="Arial" pitchFamily="1" charset="0"/>
            </a:endParaRPr>
          </a:p>
          <a:p>
            <a:pPr marL="742950" lvl="1" indent="-285750">
              <a:spcBef>
                <a:spcPct val="20000"/>
              </a:spcBef>
            </a:pPr>
            <a:endParaRPr lang="en-GB" sz="2000" dirty="0">
              <a:solidFill>
                <a:srgbClr val="00114D"/>
              </a:solidFill>
              <a:latin typeface="Arial" pitchFamily="1" charset="0"/>
            </a:endParaRPr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323528" y="4653136"/>
            <a:ext cx="5695950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130000"/>
              </a:lnSpc>
              <a:spcBef>
                <a:spcPct val="20000"/>
              </a:spcBef>
              <a:buSzPct val="120000"/>
              <a:buFontTx/>
              <a:buChar char="•"/>
            </a:pPr>
            <a:r>
              <a:rPr lang="en-GB" dirty="0">
                <a:solidFill>
                  <a:srgbClr val="00114D"/>
                </a:solidFill>
                <a:latin typeface="Arial" pitchFamily="1" charset="0"/>
              </a:rPr>
              <a:t>Intel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GB" i="1" dirty="0">
                <a:solidFill>
                  <a:srgbClr val="00114D"/>
                </a:solidFill>
                <a:latin typeface="Arial" pitchFamily="1" charset="0"/>
              </a:rPr>
              <a:t>Xeon Phi </a:t>
            </a:r>
            <a:r>
              <a:rPr lang="en-GB" dirty="0">
                <a:solidFill>
                  <a:srgbClr val="00114D"/>
                </a:solidFill>
                <a:latin typeface="Arial" pitchFamily="1" charset="0"/>
              </a:rPr>
              <a:t>emerged to compete with GPUs for general purpose computation</a:t>
            </a:r>
          </a:p>
          <a:p>
            <a:pPr marL="742950" lvl="1" indent="-285750">
              <a:spcBef>
                <a:spcPct val="20000"/>
              </a:spcBef>
            </a:pPr>
            <a:endParaRPr lang="en-GB" sz="2000" dirty="0">
              <a:solidFill>
                <a:srgbClr val="00114D"/>
              </a:solidFill>
              <a:latin typeface="Arial" pitchFamily="1" charset="0"/>
            </a:endParaRPr>
          </a:p>
          <a:p>
            <a:pPr marL="742950" lvl="1" indent="-285750">
              <a:spcBef>
                <a:spcPct val="20000"/>
              </a:spcBef>
            </a:pPr>
            <a:endParaRPr lang="en-GB" sz="2000" dirty="0">
              <a:solidFill>
                <a:srgbClr val="00114D"/>
              </a:solidFill>
              <a:latin typeface="Arial" pitchFamily="1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C2776D-E08A-564F-A286-9B77929E99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72453">
            <a:off x="535692" y="2632028"/>
            <a:ext cx="3001406" cy="168829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1F1737-CAF8-8C4A-9F4E-79BA3A833D0C}"/>
              </a:ext>
            </a:extLst>
          </p:cNvPr>
          <p:cNvSpPr/>
          <p:nvPr/>
        </p:nvSpPr>
        <p:spPr>
          <a:xfrm>
            <a:off x="357806" y="4152194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/>
              <a:t>Image: https://</a:t>
            </a:r>
            <a:r>
              <a:rPr lang="en-GB" sz="1200" dirty="0" err="1"/>
              <a:t>www.amd.com</a:t>
            </a:r>
            <a:r>
              <a:rPr lang="en-GB" sz="1200" dirty="0"/>
              <a:t>/</a:t>
            </a:r>
            <a:r>
              <a:rPr lang="en-GB" sz="1200" dirty="0" err="1"/>
              <a:t>en</a:t>
            </a:r>
            <a:r>
              <a:rPr lang="en-GB" sz="1200" dirty="0"/>
              <a:t>/products/</a:t>
            </a:r>
            <a:r>
              <a:rPr lang="en-GB" sz="1200" dirty="0" err="1"/>
              <a:t>servers-graphics?utm_medium</a:t>
            </a:r>
            <a:r>
              <a:rPr lang="en-GB" sz="1200" dirty="0"/>
              <a:t>=</a:t>
            </a:r>
            <a:r>
              <a:rPr lang="en-GB" sz="1200" dirty="0" err="1"/>
              <a:t>redirect&amp;utm_source</a:t>
            </a:r>
            <a:r>
              <a:rPr lang="en-GB" sz="1200" dirty="0"/>
              <a:t>=301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98833D-B8D3-1349-B729-A33FC8AD97B2}"/>
              </a:ext>
            </a:extLst>
          </p:cNvPr>
          <p:cNvSpPr/>
          <p:nvPr/>
        </p:nvSpPr>
        <p:spPr>
          <a:xfrm>
            <a:off x="6764238" y="2328054"/>
            <a:ext cx="21096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Image: https://</a:t>
            </a:r>
            <a:r>
              <a:rPr lang="en-GB" sz="1200" dirty="0" err="1"/>
              <a:t>www.nvidia.com</a:t>
            </a:r>
            <a:r>
              <a:rPr lang="en-GB" sz="1200" dirty="0"/>
              <a:t>/</a:t>
            </a:r>
            <a:r>
              <a:rPr lang="en-GB" sz="1200" dirty="0" err="1"/>
              <a:t>en</a:t>
            </a:r>
            <a:r>
              <a:rPr lang="en-GB" sz="1200" dirty="0"/>
              <a:t>-us/data-</a:t>
            </a:r>
            <a:r>
              <a:rPr lang="en-GB" sz="1200" dirty="0" err="1"/>
              <a:t>center</a:t>
            </a:r>
            <a:r>
              <a:rPr lang="en-GB" sz="1200" dirty="0"/>
              <a:t>/tesla-v100/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DEB5E0-032B-484C-B8D0-9F89F2118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406" y="4725144"/>
            <a:ext cx="2374900" cy="14224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6A15FE-52CC-ED45-877A-9A83A992DF3A}"/>
              </a:ext>
            </a:extLst>
          </p:cNvPr>
          <p:cNvSpPr/>
          <p:nvPr/>
        </p:nvSpPr>
        <p:spPr>
          <a:xfrm>
            <a:off x="5975611" y="5979427"/>
            <a:ext cx="26102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Image: https://</a:t>
            </a:r>
            <a:r>
              <a:rPr lang="en-GB" sz="1200" dirty="0" err="1"/>
              <a:t>software.intel.com</a:t>
            </a:r>
            <a:r>
              <a:rPr lang="en-GB" sz="1200" dirty="0"/>
              <a:t>/</a:t>
            </a:r>
            <a:r>
              <a:rPr lang="en-GB" sz="1200" dirty="0" err="1"/>
              <a:t>en</a:t>
            </a:r>
            <a:r>
              <a:rPr lang="en-GB" sz="1200" dirty="0"/>
              <a:t>-us/</a:t>
            </a:r>
            <a:r>
              <a:rPr lang="en-GB" sz="1200" dirty="0" err="1"/>
              <a:t>xeon</a:t>
            </a:r>
            <a:r>
              <a:rPr lang="en-GB" sz="1200" dirty="0"/>
              <a:t>-phi/mic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Accelerators addressing performance</a:t>
            </a:r>
          </a:p>
        </p:txBody>
      </p:sp>
      <p:sp>
        <p:nvSpPr>
          <p:cNvPr id="18435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Parallel processing and clock frequency:</a:t>
            </a:r>
          </a:p>
          <a:p>
            <a:pPr lvl="1"/>
            <a:r>
              <a:rPr lang="en-US" dirty="0"/>
              <a:t>Focus on many number crunching cores.</a:t>
            </a:r>
          </a:p>
          <a:p>
            <a:pPr lvl="2"/>
            <a:r>
              <a:rPr lang="en-US" dirty="0"/>
              <a:t>(instead of few high-power cores)</a:t>
            </a:r>
          </a:p>
          <a:p>
            <a:endParaRPr lang="en-US" dirty="0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024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AMD 12-core CPU</a:t>
            </a:r>
          </a:p>
        </p:txBody>
      </p:sp>
      <p:sp>
        <p:nvSpPr>
          <p:cNvPr id="18435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Not much space on CPU is dedicated to compute</a:t>
            </a:r>
          </a:p>
        </p:txBody>
      </p:sp>
      <p:grpSp>
        <p:nvGrpSpPr>
          <p:cNvPr id="18437" name="Group 19"/>
          <p:cNvGrpSpPr>
            <a:grpSpLocks/>
          </p:cNvGrpSpPr>
          <p:nvPr/>
        </p:nvGrpSpPr>
        <p:grpSpPr bwMode="auto">
          <a:xfrm>
            <a:off x="755576" y="1988840"/>
            <a:ext cx="4495800" cy="3657600"/>
            <a:chOff x="228600" y="685800"/>
            <a:chExt cx="6299200" cy="4581525"/>
          </a:xfrm>
        </p:grpSpPr>
        <p:pic>
          <p:nvPicPr>
            <p:cNvPr id="18440" name="Picture 9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rot="-5400000">
              <a:off x="1087437" y="-173037"/>
              <a:ext cx="4581525" cy="6299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441" name="Rectangle 10"/>
            <p:cNvSpPr>
              <a:spLocks noChangeArrowheads="1"/>
            </p:cNvSpPr>
            <p:nvPr/>
          </p:nvSpPr>
          <p:spPr bwMode="auto">
            <a:xfrm>
              <a:off x="1752600" y="12954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2" name="Rectangle 12"/>
            <p:cNvSpPr>
              <a:spLocks noChangeArrowheads="1"/>
            </p:cNvSpPr>
            <p:nvPr/>
          </p:nvSpPr>
          <p:spPr bwMode="auto">
            <a:xfrm>
              <a:off x="1752600" y="19812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3" name="Rectangle 13"/>
            <p:cNvSpPr>
              <a:spLocks noChangeArrowheads="1"/>
            </p:cNvSpPr>
            <p:nvPr/>
          </p:nvSpPr>
          <p:spPr bwMode="auto">
            <a:xfrm>
              <a:off x="1752600" y="32004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4" name="Rectangle 14"/>
            <p:cNvSpPr>
              <a:spLocks noChangeArrowheads="1"/>
            </p:cNvSpPr>
            <p:nvPr/>
          </p:nvSpPr>
          <p:spPr bwMode="auto">
            <a:xfrm>
              <a:off x="1752600" y="38862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5" name="Rectangle 15"/>
            <p:cNvSpPr>
              <a:spLocks noChangeArrowheads="1"/>
            </p:cNvSpPr>
            <p:nvPr/>
          </p:nvSpPr>
          <p:spPr bwMode="auto">
            <a:xfrm>
              <a:off x="3124200" y="18288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6" name="Rectangle 16"/>
            <p:cNvSpPr>
              <a:spLocks noChangeArrowheads="1"/>
            </p:cNvSpPr>
            <p:nvPr/>
          </p:nvSpPr>
          <p:spPr bwMode="auto">
            <a:xfrm>
              <a:off x="3124200" y="39624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7" name="Rectangle 17"/>
            <p:cNvSpPr>
              <a:spLocks noChangeArrowheads="1"/>
            </p:cNvSpPr>
            <p:nvPr/>
          </p:nvSpPr>
          <p:spPr bwMode="auto">
            <a:xfrm>
              <a:off x="3124200" y="32766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8" name="Rectangle 18"/>
            <p:cNvSpPr>
              <a:spLocks noChangeArrowheads="1"/>
            </p:cNvSpPr>
            <p:nvPr/>
          </p:nvSpPr>
          <p:spPr bwMode="auto">
            <a:xfrm>
              <a:off x="3505200" y="32766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9" name="Rectangle 19"/>
            <p:cNvSpPr>
              <a:spLocks noChangeArrowheads="1"/>
            </p:cNvSpPr>
            <p:nvPr/>
          </p:nvSpPr>
          <p:spPr bwMode="auto">
            <a:xfrm>
              <a:off x="3505200" y="39624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50" name="Rectangle 20"/>
            <p:cNvSpPr>
              <a:spLocks noChangeArrowheads="1"/>
            </p:cNvSpPr>
            <p:nvPr/>
          </p:nvSpPr>
          <p:spPr bwMode="auto">
            <a:xfrm>
              <a:off x="3505200" y="18288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51" name="Rectangle 21"/>
            <p:cNvSpPr>
              <a:spLocks noChangeArrowheads="1"/>
            </p:cNvSpPr>
            <p:nvPr/>
          </p:nvSpPr>
          <p:spPr bwMode="auto">
            <a:xfrm>
              <a:off x="3124200" y="11430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52" name="Rectangle 22"/>
            <p:cNvSpPr>
              <a:spLocks noChangeArrowheads="1"/>
            </p:cNvSpPr>
            <p:nvPr/>
          </p:nvSpPr>
          <p:spPr bwMode="auto">
            <a:xfrm>
              <a:off x="3505200" y="1143000"/>
              <a:ext cx="381000" cy="685800"/>
            </a:xfrm>
            <a:prstGeom prst="rect">
              <a:avLst/>
            </a:prstGeom>
            <a:solidFill>
              <a:srgbClr val="FF03ED">
                <a:alpha val="67842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438" name="Rectangle 23"/>
          <p:cNvSpPr>
            <a:spLocks noChangeArrowheads="1"/>
          </p:cNvSpPr>
          <p:nvPr/>
        </p:nvSpPr>
        <p:spPr bwMode="auto">
          <a:xfrm>
            <a:off x="5708576" y="3512840"/>
            <a:ext cx="381000" cy="6858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9" name="TextBox 24"/>
          <p:cNvSpPr txBox="1">
            <a:spLocks noChangeArrowheads="1"/>
          </p:cNvSpPr>
          <p:nvPr/>
        </p:nvSpPr>
        <p:spPr bwMode="auto">
          <a:xfrm>
            <a:off x="6089576" y="3512840"/>
            <a:ext cx="20574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= compute unit</a:t>
            </a:r>
          </a:p>
          <a:p>
            <a:r>
              <a:rPr lang="en-US" dirty="0"/>
              <a:t>(= core)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43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Pascal GPU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GPU dedicates much more space to compute</a:t>
            </a:r>
          </a:p>
          <a:p>
            <a:pPr lvl="1">
              <a:defRPr/>
            </a:pPr>
            <a:r>
              <a:rPr lang="en-US" dirty="0"/>
              <a:t>At expense of caches, controllers, sophistication etc </a:t>
            </a:r>
          </a:p>
        </p:txBody>
      </p:sp>
      <p:sp>
        <p:nvSpPr>
          <p:cNvPr id="19462" name="Rectangle 23"/>
          <p:cNvSpPr>
            <a:spLocks noChangeArrowheads="1"/>
          </p:cNvSpPr>
          <p:nvPr/>
        </p:nvSpPr>
        <p:spPr bwMode="auto">
          <a:xfrm>
            <a:off x="5781090" y="3745632"/>
            <a:ext cx="381000" cy="6858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63" name="TextBox 24"/>
          <p:cNvSpPr txBox="1">
            <a:spLocks noChangeArrowheads="1"/>
          </p:cNvSpPr>
          <p:nvPr/>
        </p:nvSpPr>
        <p:spPr bwMode="auto">
          <a:xfrm>
            <a:off x="6238290" y="3669432"/>
            <a:ext cx="2582182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= compute unit</a:t>
            </a:r>
          </a:p>
          <a:p>
            <a:r>
              <a:rPr lang="en-US" dirty="0"/>
              <a:t>(= SM </a:t>
            </a:r>
          </a:p>
          <a:p>
            <a:r>
              <a:rPr lang="en-US" dirty="0"/>
              <a:t> = 64 CUDA cores)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53" y="2103936"/>
            <a:ext cx="5270337" cy="43313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 Xeon Phi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As does Xeon Phi</a:t>
            </a:r>
          </a:p>
        </p:txBody>
      </p:sp>
      <p:pic>
        <p:nvPicPr>
          <p:cNvPr id="5" name="Picture 4" descr="XeonPhiDie_0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556792"/>
            <a:ext cx="6669088" cy="4580366"/>
          </a:xfrm>
          <a:prstGeom prst="rect">
            <a:avLst/>
          </a:prstGeom>
        </p:spPr>
      </p:pic>
      <p:sp>
        <p:nvSpPr>
          <p:cNvPr id="38" name="Rectangle 23"/>
          <p:cNvSpPr>
            <a:spLocks noChangeArrowheads="1"/>
          </p:cNvSpPr>
          <p:nvPr/>
        </p:nvSpPr>
        <p:spPr bwMode="auto">
          <a:xfrm>
            <a:off x="1518041" y="1738839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Rectangle 23"/>
          <p:cNvSpPr>
            <a:spLocks noChangeArrowheads="1"/>
          </p:cNvSpPr>
          <p:nvPr/>
        </p:nvSpPr>
        <p:spPr bwMode="auto">
          <a:xfrm>
            <a:off x="1772229" y="174146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Rectangle 23"/>
          <p:cNvSpPr>
            <a:spLocks noChangeArrowheads="1"/>
          </p:cNvSpPr>
          <p:nvPr/>
        </p:nvSpPr>
        <p:spPr bwMode="auto">
          <a:xfrm>
            <a:off x="2035256" y="1742629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Rectangle 23"/>
          <p:cNvSpPr>
            <a:spLocks noChangeArrowheads="1"/>
          </p:cNvSpPr>
          <p:nvPr/>
        </p:nvSpPr>
        <p:spPr bwMode="auto">
          <a:xfrm>
            <a:off x="2302138" y="1743024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Rectangle 23"/>
          <p:cNvSpPr>
            <a:spLocks noChangeArrowheads="1"/>
          </p:cNvSpPr>
          <p:nvPr/>
        </p:nvSpPr>
        <p:spPr bwMode="auto">
          <a:xfrm>
            <a:off x="1489582" y="2692024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Rectangle 23"/>
          <p:cNvSpPr>
            <a:spLocks noChangeArrowheads="1"/>
          </p:cNvSpPr>
          <p:nvPr/>
        </p:nvSpPr>
        <p:spPr bwMode="auto">
          <a:xfrm>
            <a:off x="1743770" y="269465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Rectangle 23"/>
          <p:cNvSpPr>
            <a:spLocks noChangeArrowheads="1"/>
          </p:cNvSpPr>
          <p:nvPr/>
        </p:nvSpPr>
        <p:spPr bwMode="auto">
          <a:xfrm>
            <a:off x="2006797" y="2695814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Rectangle 23"/>
          <p:cNvSpPr>
            <a:spLocks noChangeArrowheads="1"/>
          </p:cNvSpPr>
          <p:nvPr/>
        </p:nvSpPr>
        <p:spPr bwMode="auto">
          <a:xfrm>
            <a:off x="2273679" y="2696209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Rectangle 23"/>
          <p:cNvSpPr>
            <a:spLocks noChangeArrowheads="1"/>
          </p:cNvSpPr>
          <p:nvPr/>
        </p:nvSpPr>
        <p:spPr bwMode="auto">
          <a:xfrm>
            <a:off x="1485810" y="3619352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Rectangle 23"/>
          <p:cNvSpPr>
            <a:spLocks noChangeArrowheads="1"/>
          </p:cNvSpPr>
          <p:nvPr/>
        </p:nvSpPr>
        <p:spPr bwMode="auto">
          <a:xfrm>
            <a:off x="1739998" y="3621979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Rectangle 23"/>
          <p:cNvSpPr>
            <a:spLocks noChangeArrowheads="1"/>
          </p:cNvSpPr>
          <p:nvPr/>
        </p:nvSpPr>
        <p:spPr bwMode="auto">
          <a:xfrm>
            <a:off x="2003025" y="3623142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Rectangle 23"/>
          <p:cNvSpPr>
            <a:spLocks noChangeArrowheads="1"/>
          </p:cNvSpPr>
          <p:nvPr/>
        </p:nvSpPr>
        <p:spPr bwMode="auto">
          <a:xfrm>
            <a:off x="2269907" y="3623537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Rectangle 23"/>
          <p:cNvSpPr>
            <a:spLocks noChangeArrowheads="1"/>
          </p:cNvSpPr>
          <p:nvPr/>
        </p:nvSpPr>
        <p:spPr bwMode="auto">
          <a:xfrm>
            <a:off x="1400968" y="458235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Rectangle 23"/>
          <p:cNvSpPr>
            <a:spLocks noChangeArrowheads="1"/>
          </p:cNvSpPr>
          <p:nvPr/>
        </p:nvSpPr>
        <p:spPr bwMode="auto">
          <a:xfrm>
            <a:off x="1655156" y="4584978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Rectangle 23"/>
          <p:cNvSpPr>
            <a:spLocks noChangeArrowheads="1"/>
          </p:cNvSpPr>
          <p:nvPr/>
        </p:nvSpPr>
        <p:spPr bwMode="auto">
          <a:xfrm>
            <a:off x="1918183" y="458614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Rectangle 23"/>
          <p:cNvSpPr>
            <a:spLocks noChangeArrowheads="1"/>
          </p:cNvSpPr>
          <p:nvPr/>
        </p:nvSpPr>
        <p:spPr bwMode="auto">
          <a:xfrm>
            <a:off x="2742392" y="175497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23"/>
          <p:cNvSpPr>
            <a:spLocks noChangeArrowheads="1"/>
          </p:cNvSpPr>
          <p:nvPr/>
        </p:nvSpPr>
        <p:spPr bwMode="auto">
          <a:xfrm>
            <a:off x="2996580" y="1757603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Rectangle 23"/>
          <p:cNvSpPr>
            <a:spLocks noChangeArrowheads="1"/>
          </p:cNvSpPr>
          <p:nvPr/>
        </p:nvSpPr>
        <p:spPr bwMode="auto">
          <a:xfrm>
            <a:off x="3259607" y="175876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Rectangle 23"/>
          <p:cNvSpPr>
            <a:spLocks noChangeArrowheads="1"/>
          </p:cNvSpPr>
          <p:nvPr/>
        </p:nvSpPr>
        <p:spPr bwMode="auto">
          <a:xfrm>
            <a:off x="3526489" y="175916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ectangle 23"/>
          <p:cNvSpPr>
            <a:spLocks noChangeArrowheads="1"/>
          </p:cNvSpPr>
          <p:nvPr/>
        </p:nvSpPr>
        <p:spPr bwMode="auto">
          <a:xfrm>
            <a:off x="3810909" y="174632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Rectangle 23"/>
          <p:cNvSpPr>
            <a:spLocks noChangeArrowheads="1"/>
          </p:cNvSpPr>
          <p:nvPr/>
        </p:nvSpPr>
        <p:spPr bwMode="auto">
          <a:xfrm>
            <a:off x="4065097" y="1748953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Rectangle 23"/>
          <p:cNvSpPr>
            <a:spLocks noChangeArrowheads="1"/>
          </p:cNvSpPr>
          <p:nvPr/>
        </p:nvSpPr>
        <p:spPr bwMode="auto">
          <a:xfrm>
            <a:off x="4328124" y="175011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Rectangle 23"/>
          <p:cNvSpPr>
            <a:spLocks noChangeArrowheads="1"/>
          </p:cNvSpPr>
          <p:nvPr/>
        </p:nvSpPr>
        <p:spPr bwMode="auto">
          <a:xfrm>
            <a:off x="4595006" y="175051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23"/>
          <p:cNvSpPr>
            <a:spLocks noChangeArrowheads="1"/>
          </p:cNvSpPr>
          <p:nvPr/>
        </p:nvSpPr>
        <p:spPr bwMode="auto">
          <a:xfrm>
            <a:off x="5009673" y="174632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Rectangle 23"/>
          <p:cNvSpPr>
            <a:spLocks noChangeArrowheads="1"/>
          </p:cNvSpPr>
          <p:nvPr/>
        </p:nvSpPr>
        <p:spPr bwMode="auto">
          <a:xfrm>
            <a:off x="5263861" y="1748953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Rectangle 23"/>
          <p:cNvSpPr>
            <a:spLocks noChangeArrowheads="1"/>
          </p:cNvSpPr>
          <p:nvPr/>
        </p:nvSpPr>
        <p:spPr bwMode="auto">
          <a:xfrm>
            <a:off x="5526888" y="175011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Rectangle 23"/>
          <p:cNvSpPr>
            <a:spLocks noChangeArrowheads="1"/>
          </p:cNvSpPr>
          <p:nvPr/>
        </p:nvSpPr>
        <p:spPr bwMode="auto">
          <a:xfrm>
            <a:off x="5793770" y="175051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Rectangle 23"/>
          <p:cNvSpPr>
            <a:spLocks noChangeArrowheads="1"/>
          </p:cNvSpPr>
          <p:nvPr/>
        </p:nvSpPr>
        <p:spPr bwMode="auto">
          <a:xfrm>
            <a:off x="2750837" y="271195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Rectangle 23"/>
          <p:cNvSpPr>
            <a:spLocks noChangeArrowheads="1"/>
          </p:cNvSpPr>
          <p:nvPr/>
        </p:nvSpPr>
        <p:spPr bwMode="auto">
          <a:xfrm>
            <a:off x="3005025" y="2714578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Rectangle 23"/>
          <p:cNvSpPr>
            <a:spLocks noChangeArrowheads="1"/>
          </p:cNvSpPr>
          <p:nvPr/>
        </p:nvSpPr>
        <p:spPr bwMode="auto">
          <a:xfrm>
            <a:off x="3268052" y="271574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Rectangle 23"/>
          <p:cNvSpPr>
            <a:spLocks noChangeArrowheads="1"/>
          </p:cNvSpPr>
          <p:nvPr/>
        </p:nvSpPr>
        <p:spPr bwMode="auto">
          <a:xfrm>
            <a:off x="3534934" y="271613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Rectangle 23"/>
          <p:cNvSpPr>
            <a:spLocks noChangeArrowheads="1"/>
          </p:cNvSpPr>
          <p:nvPr/>
        </p:nvSpPr>
        <p:spPr bwMode="auto">
          <a:xfrm>
            <a:off x="3819354" y="270330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Rectangle 23"/>
          <p:cNvSpPr>
            <a:spLocks noChangeArrowheads="1"/>
          </p:cNvSpPr>
          <p:nvPr/>
        </p:nvSpPr>
        <p:spPr bwMode="auto">
          <a:xfrm>
            <a:off x="4073542" y="2705928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Rectangle 23"/>
          <p:cNvSpPr>
            <a:spLocks noChangeArrowheads="1"/>
          </p:cNvSpPr>
          <p:nvPr/>
        </p:nvSpPr>
        <p:spPr bwMode="auto">
          <a:xfrm>
            <a:off x="4336569" y="2707091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Rectangle 23"/>
          <p:cNvSpPr>
            <a:spLocks noChangeArrowheads="1"/>
          </p:cNvSpPr>
          <p:nvPr/>
        </p:nvSpPr>
        <p:spPr bwMode="auto">
          <a:xfrm>
            <a:off x="4603451" y="270748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Rectangle 23"/>
          <p:cNvSpPr>
            <a:spLocks noChangeArrowheads="1"/>
          </p:cNvSpPr>
          <p:nvPr/>
        </p:nvSpPr>
        <p:spPr bwMode="auto">
          <a:xfrm>
            <a:off x="2746164" y="3636652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Rectangle 23"/>
          <p:cNvSpPr>
            <a:spLocks noChangeArrowheads="1"/>
          </p:cNvSpPr>
          <p:nvPr/>
        </p:nvSpPr>
        <p:spPr bwMode="auto">
          <a:xfrm>
            <a:off x="3000352" y="3639279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Rectangle 23"/>
          <p:cNvSpPr>
            <a:spLocks noChangeArrowheads="1"/>
          </p:cNvSpPr>
          <p:nvPr/>
        </p:nvSpPr>
        <p:spPr bwMode="auto">
          <a:xfrm>
            <a:off x="3263379" y="3640442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Rectangle 23"/>
          <p:cNvSpPr>
            <a:spLocks noChangeArrowheads="1"/>
          </p:cNvSpPr>
          <p:nvPr/>
        </p:nvSpPr>
        <p:spPr bwMode="auto">
          <a:xfrm>
            <a:off x="3530261" y="3640837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Rectangle 23"/>
          <p:cNvSpPr>
            <a:spLocks noChangeArrowheads="1"/>
          </p:cNvSpPr>
          <p:nvPr/>
        </p:nvSpPr>
        <p:spPr bwMode="auto">
          <a:xfrm>
            <a:off x="3814681" y="3628002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Rectangle 23"/>
          <p:cNvSpPr>
            <a:spLocks noChangeArrowheads="1"/>
          </p:cNvSpPr>
          <p:nvPr/>
        </p:nvSpPr>
        <p:spPr bwMode="auto">
          <a:xfrm>
            <a:off x="4068869" y="3630629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Rectangle 23"/>
          <p:cNvSpPr>
            <a:spLocks noChangeArrowheads="1"/>
          </p:cNvSpPr>
          <p:nvPr/>
        </p:nvSpPr>
        <p:spPr bwMode="auto">
          <a:xfrm>
            <a:off x="4331896" y="3631792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Rectangle 23"/>
          <p:cNvSpPr>
            <a:spLocks noChangeArrowheads="1"/>
          </p:cNvSpPr>
          <p:nvPr/>
        </p:nvSpPr>
        <p:spPr bwMode="auto">
          <a:xfrm>
            <a:off x="4598778" y="3632187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Rectangle 23"/>
          <p:cNvSpPr>
            <a:spLocks noChangeArrowheads="1"/>
          </p:cNvSpPr>
          <p:nvPr/>
        </p:nvSpPr>
        <p:spPr bwMode="auto">
          <a:xfrm>
            <a:off x="5022340" y="2697165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Rectangle 23"/>
          <p:cNvSpPr>
            <a:spLocks noChangeArrowheads="1"/>
          </p:cNvSpPr>
          <p:nvPr/>
        </p:nvSpPr>
        <p:spPr bwMode="auto">
          <a:xfrm>
            <a:off x="5276528" y="2699792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Rectangle 23"/>
          <p:cNvSpPr>
            <a:spLocks noChangeArrowheads="1"/>
          </p:cNvSpPr>
          <p:nvPr/>
        </p:nvSpPr>
        <p:spPr bwMode="auto">
          <a:xfrm>
            <a:off x="5539555" y="2700955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Rectangle 23"/>
          <p:cNvSpPr>
            <a:spLocks noChangeArrowheads="1"/>
          </p:cNvSpPr>
          <p:nvPr/>
        </p:nvSpPr>
        <p:spPr bwMode="auto">
          <a:xfrm>
            <a:off x="5806437" y="2701350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Rectangle 23"/>
          <p:cNvSpPr>
            <a:spLocks noChangeArrowheads="1"/>
          </p:cNvSpPr>
          <p:nvPr/>
        </p:nvSpPr>
        <p:spPr bwMode="auto">
          <a:xfrm>
            <a:off x="5013389" y="3631699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Rectangle 23"/>
          <p:cNvSpPr>
            <a:spLocks noChangeArrowheads="1"/>
          </p:cNvSpPr>
          <p:nvPr/>
        </p:nvSpPr>
        <p:spPr bwMode="auto">
          <a:xfrm>
            <a:off x="5267577" y="3634326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Rectangle 23"/>
          <p:cNvSpPr>
            <a:spLocks noChangeArrowheads="1"/>
          </p:cNvSpPr>
          <p:nvPr/>
        </p:nvSpPr>
        <p:spPr bwMode="auto">
          <a:xfrm>
            <a:off x="5530604" y="3635489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Rectangle 23"/>
          <p:cNvSpPr>
            <a:spLocks noChangeArrowheads="1"/>
          </p:cNvSpPr>
          <p:nvPr/>
        </p:nvSpPr>
        <p:spPr bwMode="auto">
          <a:xfrm>
            <a:off x="5797486" y="3635884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Rectangle 23"/>
          <p:cNvSpPr>
            <a:spLocks noChangeArrowheads="1"/>
          </p:cNvSpPr>
          <p:nvPr/>
        </p:nvSpPr>
        <p:spPr bwMode="auto">
          <a:xfrm>
            <a:off x="5017161" y="4613067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Rectangle 23"/>
          <p:cNvSpPr>
            <a:spLocks noChangeArrowheads="1"/>
          </p:cNvSpPr>
          <p:nvPr/>
        </p:nvSpPr>
        <p:spPr bwMode="auto">
          <a:xfrm>
            <a:off x="5271349" y="4615694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Rectangle 23"/>
          <p:cNvSpPr>
            <a:spLocks noChangeArrowheads="1"/>
          </p:cNvSpPr>
          <p:nvPr/>
        </p:nvSpPr>
        <p:spPr bwMode="auto">
          <a:xfrm>
            <a:off x="5534376" y="4616857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Rectangle 23"/>
          <p:cNvSpPr>
            <a:spLocks noChangeArrowheads="1"/>
          </p:cNvSpPr>
          <p:nvPr/>
        </p:nvSpPr>
        <p:spPr bwMode="auto">
          <a:xfrm>
            <a:off x="5801258" y="4617252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Rectangle 23"/>
          <p:cNvSpPr>
            <a:spLocks noChangeArrowheads="1"/>
          </p:cNvSpPr>
          <p:nvPr/>
        </p:nvSpPr>
        <p:spPr bwMode="auto">
          <a:xfrm>
            <a:off x="3576285" y="4609277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Rectangle 23"/>
          <p:cNvSpPr>
            <a:spLocks noChangeArrowheads="1"/>
          </p:cNvSpPr>
          <p:nvPr/>
        </p:nvSpPr>
        <p:spPr bwMode="auto">
          <a:xfrm>
            <a:off x="3830473" y="4611904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Rectangle 23"/>
          <p:cNvSpPr>
            <a:spLocks noChangeArrowheads="1"/>
          </p:cNvSpPr>
          <p:nvPr/>
        </p:nvSpPr>
        <p:spPr bwMode="auto">
          <a:xfrm>
            <a:off x="4093500" y="4613067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Rectangle 23"/>
          <p:cNvSpPr>
            <a:spLocks noChangeArrowheads="1"/>
          </p:cNvSpPr>
          <p:nvPr/>
        </p:nvSpPr>
        <p:spPr bwMode="auto">
          <a:xfrm>
            <a:off x="4360382" y="4613462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Rectangle 23"/>
          <p:cNvSpPr>
            <a:spLocks noChangeArrowheads="1"/>
          </p:cNvSpPr>
          <p:nvPr/>
        </p:nvSpPr>
        <p:spPr bwMode="auto">
          <a:xfrm>
            <a:off x="2360238" y="4604417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Rectangle 23"/>
          <p:cNvSpPr>
            <a:spLocks noChangeArrowheads="1"/>
          </p:cNvSpPr>
          <p:nvPr/>
        </p:nvSpPr>
        <p:spPr bwMode="auto">
          <a:xfrm>
            <a:off x="2614426" y="4607044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Rectangle 23"/>
          <p:cNvSpPr>
            <a:spLocks noChangeArrowheads="1"/>
          </p:cNvSpPr>
          <p:nvPr/>
        </p:nvSpPr>
        <p:spPr bwMode="auto">
          <a:xfrm>
            <a:off x="2877453" y="4608207"/>
            <a:ext cx="228600" cy="9144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Rectangle 23"/>
          <p:cNvSpPr>
            <a:spLocks noChangeArrowheads="1"/>
          </p:cNvSpPr>
          <p:nvPr/>
        </p:nvSpPr>
        <p:spPr bwMode="auto">
          <a:xfrm>
            <a:off x="7105328" y="2928392"/>
            <a:ext cx="381000" cy="685800"/>
          </a:xfrm>
          <a:prstGeom prst="rect">
            <a:avLst/>
          </a:prstGeom>
          <a:solidFill>
            <a:srgbClr val="FF03ED">
              <a:alpha val="67842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TextBox 24"/>
          <p:cNvSpPr txBox="1">
            <a:spLocks noChangeArrowheads="1"/>
          </p:cNvSpPr>
          <p:nvPr/>
        </p:nvSpPr>
        <p:spPr bwMode="auto">
          <a:xfrm>
            <a:off x="7486328" y="2928392"/>
            <a:ext cx="1494971" cy="1200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= compute </a:t>
            </a:r>
          </a:p>
          <a:p>
            <a:r>
              <a:rPr lang="en-US" dirty="0"/>
              <a:t>unit</a:t>
            </a:r>
          </a:p>
          <a:p>
            <a:r>
              <a:rPr lang="en-US" dirty="0"/>
              <a:t>(= core)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Accelerators addressing performance</a:t>
            </a:r>
          </a:p>
        </p:txBody>
      </p:sp>
      <p:sp>
        <p:nvSpPr>
          <p:cNvPr id="18435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Parallel processing and clock frequency:</a:t>
            </a:r>
          </a:p>
          <a:p>
            <a:pPr lvl="1"/>
            <a:r>
              <a:rPr lang="en-US" dirty="0"/>
              <a:t>Focus on many number crunching cores.</a:t>
            </a:r>
          </a:p>
          <a:p>
            <a:pPr lvl="2"/>
            <a:r>
              <a:rPr lang="en-US" dirty="0"/>
              <a:t>(instead of few high-power cores)</a:t>
            </a:r>
          </a:p>
          <a:p>
            <a:pPr lvl="2"/>
            <a:endParaRPr lang="en-US" dirty="0"/>
          </a:p>
          <a:p>
            <a:r>
              <a:rPr lang="en-US" dirty="0"/>
              <a:t>Memory bandwidth and latency:</a:t>
            </a:r>
          </a:p>
          <a:p>
            <a:pPr lvl="1"/>
            <a:r>
              <a:rPr lang="en-US" dirty="0"/>
              <a:t>GDDR and later HBM offer significantly higher bandwidth vs DDR</a:t>
            </a:r>
          </a:p>
          <a:p>
            <a:pPr lvl="1"/>
            <a:r>
              <a:rPr lang="en-US" dirty="0"/>
              <a:t>Latency hidden by high parallelism, low cost context switching and (some) cache memory.</a:t>
            </a:r>
          </a:p>
          <a:p>
            <a:endParaRPr lang="en-US" dirty="0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76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Memory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8914258" cy="5708104"/>
          </a:xfrm>
        </p:spPr>
        <p:txBody>
          <a:bodyPr/>
          <a:lstStyle/>
          <a:p>
            <a:r>
              <a:rPr lang="en-US" dirty="0">
                <a:latin typeface="Arial" pitchFamily="1" charset="0"/>
              </a:rPr>
              <a:t>GPUs and Intel Xeon Phi both uses Graphics memory: much higher bandwidth</a:t>
            </a:r>
          </a:p>
        </p:txBody>
      </p:sp>
      <p:pic>
        <p:nvPicPr>
          <p:cNvPr id="2048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828800"/>
            <a:ext cx="35814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29200" y="2362200"/>
            <a:ext cx="31496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7" name="TextBox 7"/>
          <p:cNvSpPr txBox="1">
            <a:spLocks noChangeArrowheads="1"/>
          </p:cNvSpPr>
          <p:nvPr/>
        </p:nvSpPr>
        <p:spPr bwMode="auto">
          <a:xfrm>
            <a:off x="762000" y="4648200"/>
            <a:ext cx="23907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CPUs use DRAM</a:t>
            </a:r>
          </a:p>
        </p:txBody>
      </p:sp>
      <p:sp>
        <p:nvSpPr>
          <p:cNvPr id="20488" name="TextBox 8"/>
          <p:cNvSpPr txBox="1">
            <a:spLocks noChangeArrowheads="1"/>
          </p:cNvSpPr>
          <p:nvPr/>
        </p:nvSpPr>
        <p:spPr bwMode="auto">
          <a:xfrm>
            <a:off x="5334000" y="4495800"/>
            <a:ext cx="278333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GPUs</a:t>
            </a:r>
            <a:r>
              <a:rPr lang="en-US" dirty="0"/>
              <a:t> and Xeon Phi </a:t>
            </a:r>
          </a:p>
          <a:p>
            <a:r>
              <a:rPr lang="en-US" dirty="0"/>
              <a:t>use Graphics DRAM</a:t>
            </a:r>
          </a:p>
        </p:txBody>
      </p:sp>
      <p:sp>
        <p:nvSpPr>
          <p:cNvPr id="20489" name="Content Placeholder 2"/>
          <p:cNvSpPr txBox="1">
            <a:spLocks/>
          </p:cNvSpPr>
          <p:nvPr/>
        </p:nvSpPr>
        <p:spPr bwMode="auto">
          <a:xfrm>
            <a:off x="107504" y="5229200"/>
            <a:ext cx="8716963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130000"/>
              </a:lnSpc>
              <a:spcBef>
                <a:spcPct val="20000"/>
              </a:spcBef>
              <a:buSzPct val="120000"/>
              <a:buFontTx/>
              <a:buChar char="•"/>
            </a:pPr>
            <a:r>
              <a:rPr lang="en-US" sz="2800" dirty="0">
                <a:solidFill>
                  <a:srgbClr val="00114D"/>
                </a:solidFill>
                <a:latin typeface="Arial" pitchFamily="1" charset="0"/>
              </a:rPr>
              <a:t>For many applications, performance is very sensitive to memory bandwidth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Memory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8914258" cy="5708104"/>
          </a:xfrm>
        </p:spPr>
        <p:txBody>
          <a:bodyPr/>
          <a:lstStyle/>
          <a:p>
            <a:r>
              <a:rPr lang="en-US" dirty="0">
                <a:latin typeface="Arial" pitchFamily="1" charset="0"/>
              </a:rPr>
              <a:t>NVIDIA Pascal introduced stacked memory</a:t>
            </a:r>
          </a:p>
        </p:txBody>
      </p:sp>
      <p:sp>
        <p:nvSpPr>
          <p:cNvPr id="20489" name="Content Placeholder 2"/>
          <p:cNvSpPr txBox="1">
            <a:spLocks/>
          </p:cNvSpPr>
          <p:nvPr/>
        </p:nvSpPr>
        <p:spPr bwMode="auto">
          <a:xfrm>
            <a:off x="823590" y="4425280"/>
            <a:ext cx="7738146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SzPct val="120000"/>
            </a:pPr>
            <a:r>
              <a:rPr lang="en-US" sz="2000" dirty="0"/>
              <a:t>Cross-section Photomicrograph of a P100 HBM2 stack and GP100 GPU</a:t>
            </a:r>
          </a:p>
          <a:p>
            <a:pPr marL="342900" indent="-342900">
              <a:lnSpc>
                <a:spcPct val="130000"/>
              </a:lnSpc>
              <a:spcBef>
                <a:spcPct val="20000"/>
              </a:spcBef>
              <a:buSzPct val="120000"/>
              <a:buFont typeface="Arial" charset="0"/>
              <a:buChar char="•"/>
            </a:pPr>
            <a:r>
              <a:rPr lang="en-US" sz="2800" dirty="0"/>
              <a:t>Similar staked memory used in Intel KNL         (last version of Xeon Phi) and newer GPUs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35" y="1719250"/>
            <a:ext cx="8191500" cy="2730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234" y="5949280"/>
            <a:ext cx="8666261" cy="7325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SzPct val="120000"/>
            </a:pPr>
            <a:r>
              <a:rPr lang="en-US" sz="1600" dirty="0"/>
              <a:t>(Image credits: NVIDIA Pascal architecture White Paper </a:t>
            </a:r>
            <a:r>
              <a:rPr lang="en-US" sz="1600" dirty="0">
                <a:hlinkClick r:id="rId3"/>
              </a:rPr>
              <a:t>https://images.nvidia.com/content/pdf/tesla/whitepaper/pascal-architecture-whitepaper.pdf</a:t>
            </a:r>
            <a:r>
              <a:rPr lang="en-US" sz="1600" dirty="0"/>
              <a:t> )</a:t>
            </a:r>
            <a:endParaRPr lang="en-US" sz="3200" dirty="0">
              <a:solidFill>
                <a:srgbClr val="00114D"/>
              </a:solidFill>
              <a:latin typeface="Aria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46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Outline</a:t>
            </a:r>
          </a:p>
        </p:txBody>
      </p:sp>
      <p:sp>
        <p:nvSpPr>
          <p:cNvPr id="10243" name="Content Placeholder 6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itchFamily="1" charset="0"/>
              </a:rPr>
              <a:t>Why do we want/need accelerators such as GPUs?</a:t>
            </a:r>
          </a:p>
          <a:p>
            <a:r>
              <a:rPr lang="en-US" dirty="0">
                <a:latin typeface="Arial" pitchFamily="1" charset="0"/>
              </a:rPr>
              <a:t>Architectural reasons for accelerator performance advantages </a:t>
            </a:r>
          </a:p>
          <a:p>
            <a:r>
              <a:rPr lang="en-US" dirty="0">
                <a:latin typeface="Arial" pitchFamily="1" charset="0"/>
              </a:rPr>
              <a:t>Latest accelerator Products</a:t>
            </a:r>
          </a:p>
          <a:p>
            <a:pPr lvl="1"/>
            <a:r>
              <a:rPr lang="en-US" dirty="0">
                <a:latin typeface="Arial" pitchFamily="1" charset="0"/>
              </a:rPr>
              <a:t>(current) Market leader: NVIDIA</a:t>
            </a:r>
          </a:p>
          <a:p>
            <a:pPr lvl="1"/>
            <a:r>
              <a:rPr lang="en-US" dirty="0">
                <a:latin typeface="Arial" pitchFamily="1" charset="0"/>
              </a:rPr>
              <a:t>Alternatives: AMD GPUs, Intel Xeon Phi</a:t>
            </a:r>
          </a:p>
          <a:p>
            <a:r>
              <a:rPr lang="en-US" dirty="0">
                <a:latin typeface="Arial" pitchFamily="1" charset="0"/>
              </a:rPr>
              <a:t>Accelerated Systems</a:t>
            </a:r>
          </a:p>
          <a:p>
            <a:endParaRPr lang="en-US" dirty="0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Accelerators: 4 key factors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27" name="Content Placeholder 2"/>
          <p:cNvSpPr>
            <a:spLocks noGrp="1"/>
          </p:cNvSpPr>
          <p:nvPr>
            <p:ph sz="half" idx="1"/>
          </p:nvPr>
        </p:nvSpPr>
        <p:spPr>
          <a:xfrm>
            <a:off x="395536" y="620688"/>
            <a:ext cx="8208912" cy="5544616"/>
          </a:xfrm>
        </p:spPr>
        <p:txBody>
          <a:bodyPr>
            <a:normAutofit fontScale="85000" lnSpcReduction="10000"/>
          </a:bodyPr>
          <a:lstStyle/>
          <a:p>
            <a:r>
              <a:rPr lang="en-US" i="1" dirty="0"/>
              <a:t>Parallel processing</a:t>
            </a:r>
          </a:p>
          <a:p>
            <a:pPr lvl="1"/>
            <a:r>
              <a:rPr lang="en-US" dirty="0"/>
              <a:t>Accelerators have a much higher extent of parallelism than CPUs. Many more cores and/or operations per core</a:t>
            </a:r>
          </a:p>
          <a:p>
            <a:r>
              <a:rPr lang="en-US" i="1" dirty="0"/>
              <a:t>Clock frequency</a:t>
            </a:r>
          </a:p>
          <a:p>
            <a:pPr lvl="1"/>
            <a:r>
              <a:rPr lang="en-US" dirty="0"/>
              <a:t>Accelerators typically have lower clock-frequency than CPUs, and instead get performance through parallelism</a:t>
            </a:r>
          </a:p>
          <a:p>
            <a:r>
              <a:rPr lang="en-US" i="1" dirty="0"/>
              <a:t>Memory bandwidth</a:t>
            </a:r>
          </a:p>
          <a:p>
            <a:pPr lvl="1"/>
            <a:r>
              <a:rPr lang="en-US" dirty="0"/>
              <a:t>Accelerators use high bandwidth GDDR memory or HBM2 memory</a:t>
            </a:r>
          </a:p>
          <a:p>
            <a:r>
              <a:rPr lang="en-US" i="1" dirty="0"/>
              <a:t>Memory latency</a:t>
            </a:r>
          </a:p>
          <a:p>
            <a:pPr lvl="1"/>
            <a:r>
              <a:rPr lang="en-US" dirty="0"/>
              <a:t>Memory latency from GDDR is similar to DDR</a:t>
            </a:r>
          </a:p>
          <a:p>
            <a:pPr lvl="1"/>
            <a:r>
              <a:rPr lang="en-US" dirty="0"/>
              <a:t>GPUs hide latency through very high levels of multithreading</a:t>
            </a:r>
          </a:p>
          <a:p>
            <a:pPr lvl="1"/>
            <a:r>
              <a:rPr lang="en-US" dirty="0"/>
              <a:t>Xeon Phi hides latency in a similar way to CPUs, although the caches are smaller and no out-of-order execution (in current models).</a:t>
            </a:r>
          </a:p>
        </p:txBody>
      </p:sp>
    </p:spTree>
    <p:extLst>
      <p:ext uri="{BB962C8B-B14F-4D97-AF65-F5344CB8AC3E}">
        <p14:creationId xmlns:p14="http://schemas.microsoft.com/office/powerpoint/2010/main" val="15099075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107504" y="5229200"/>
            <a:ext cx="87931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SzPct val="120000"/>
              <a:buChar char="•"/>
              <a:defRPr sz="2400">
                <a:solidFill>
                  <a:srgbClr val="00114D"/>
                </a:solidFill>
                <a:latin typeface="Arial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114D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114D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114D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114D"/>
                </a:solidFill>
                <a:latin typeface="Arial" charset="0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114D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114D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114D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114D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en-GB" dirty="0">
                <a:latin typeface="Arial" pitchFamily="1" charset="0"/>
              </a:rPr>
              <a:t>GPU performance has been increasing much more rapidly than CPU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7FB64B-5E34-ED42-B4C9-34B8F3346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553994"/>
            <a:ext cx="5402832" cy="46752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306F3C-FB4F-D749-ACF7-479B9424DD0D}"/>
              </a:ext>
            </a:extLst>
          </p:cNvPr>
          <p:cNvSpPr/>
          <p:nvPr/>
        </p:nvSpPr>
        <p:spPr>
          <a:xfrm>
            <a:off x="2987824" y="6386426"/>
            <a:ext cx="54363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Image: https://</a:t>
            </a:r>
            <a:r>
              <a:rPr lang="en-GB" dirty="0" err="1"/>
              <a:t>arxiv.org</a:t>
            </a:r>
            <a:r>
              <a:rPr lang="en-GB" dirty="0"/>
              <a:t>/pdf/1412.7789.pdf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Box 13"/>
          <p:cNvSpPr txBox="1">
            <a:spLocks noChangeArrowheads="1"/>
          </p:cNvSpPr>
          <p:nvPr/>
        </p:nvSpPr>
        <p:spPr bwMode="auto">
          <a:xfrm>
            <a:off x="2514600" y="2895600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DRAM</a:t>
            </a:r>
          </a:p>
        </p:txBody>
      </p:sp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GPUs accelerated systems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>
                <a:latin typeface="Arial" pitchFamily="1" charset="0"/>
              </a:rPr>
              <a:t>GPUs</a:t>
            </a:r>
            <a:r>
              <a:rPr lang="en-US" dirty="0">
                <a:latin typeface="Arial" pitchFamily="1" charset="0"/>
              </a:rPr>
              <a:t> cannot be used </a:t>
            </a:r>
            <a:r>
              <a:rPr lang="en-US" i="1" dirty="0">
                <a:latin typeface="Arial" pitchFamily="1" charset="0"/>
              </a:rPr>
              <a:t>instead </a:t>
            </a:r>
            <a:r>
              <a:rPr lang="en-US" dirty="0">
                <a:latin typeface="Arial" pitchFamily="1" charset="0"/>
              </a:rPr>
              <a:t>of CPUs</a:t>
            </a:r>
          </a:p>
          <a:p>
            <a:pPr lvl="2"/>
            <a:r>
              <a:rPr lang="en-US" dirty="0">
                <a:latin typeface="Arial" pitchFamily="1" charset="0"/>
              </a:rPr>
              <a:t>They must be used together</a:t>
            </a:r>
          </a:p>
          <a:p>
            <a:pPr lvl="2"/>
            <a:r>
              <a:rPr lang="en-US" dirty="0" err="1">
                <a:latin typeface="Arial" pitchFamily="1" charset="0"/>
              </a:rPr>
              <a:t>GPUs</a:t>
            </a:r>
            <a:r>
              <a:rPr lang="en-US" dirty="0">
                <a:latin typeface="Arial" pitchFamily="1" charset="0"/>
              </a:rPr>
              <a:t> act as accelerators </a:t>
            </a:r>
          </a:p>
          <a:p>
            <a:pPr lvl="3"/>
            <a:r>
              <a:rPr lang="en-US" dirty="0">
                <a:latin typeface="Arial" pitchFamily="1" charset="0"/>
              </a:rPr>
              <a:t>Responsible for the computationally expensive parts of the code</a:t>
            </a:r>
          </a:p>
          <a:p>
            <a:pPr lvl="2"/>
            <a:r>
              <a:rPr lang="en-US" dirty="0">
                <a:latin typeface="Arial" pitchFamily="1" charset="0"/>
              </a:rPr>
              <a:t>CPU-GPU communication (BW/latency) presents bottleneck </a:t>
            </a:r>
          </a:p>
        </p:txBody>
      </p:sp>
      <p:sp>
        <p:nvSpPr>
          <p:cNvPr id="23558" name="Rectangle 4"/>
          <p:cNvSpPr>
            <a:spLocks noChangeArrowheads="1"/>
          </p:cNvSpPr>
          <p:nvPr/>
        </p:nvSpPr>
        <p:spPr bwMode="auto">
          <a:xfrm>
            <a:off x="2362200" y="3505200"/>
            <a:ext cx="1219200" cy="1143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59" name="Rectangle 7"/>
          <p:cNvSpPr>
            <a:spLocks noChangeArrowheads="1"/>
          </p:cNvSpPr>
          <p:nvPr/>
        </p:nvSpPr>
        <p:spPr bwMode="auto">
          <a:xfrm flipV="1">
            <a:off x="2209800" y="2971800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60" name="TextBox 10"/>
          <p:cNvSpPr txBox="1">
            <a:spLocks noChangeArrowheads="1"/>
          </p:cNvSpPr>
          <p:nvPr/>
        </p:nvSpPr>
        <p:spPr bwMode="auto">
          <a:xfrm>
            <a:off x="2667000" y="4038600"/>
            <a:ext cx="1841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3561" name="TextBox 11"/>
          <p:cNvSpPr txBox="1">
            <a:spLocks noChangeArrowheads="1"/>
          </p:cNvSpPr>
          <p:nvPr/>
        </p:nvSpPr>
        <p:spPr bwMode="auto">
          <a:xfrm>
            <a:off x="2590800" y="3886200"/>
            <a:ext cx="7826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CPU</a:t>
            </a:r>
          </a:p>
        </p:txBody>
      </p:sp>
      <p:cxnSp>
        <p:nvCxnSpPr>
          <p:cNvPr id="23562" name="Straight Connector 37"/>
          <p:cNvCxnSpPr>
            <a:cxnSpLocks noChangeShapeType="1"/>
            <a:stCxn id="23558" idx="0"/>
            <a:endCxn id="23559" idx="0"/>
          </p:cNvCxnSpPr>
          <p:nvPr/>
        </p:nvCxnSpPr>
        <p:spPr bwMode="auto">
          <a:xfrm rot="5400000" flipH="1" flipV="1">
            <a:off x="2895601" y="3429000"/>
            <a:ext cx="152400" cy="3175"/>
          </a:xfrm>
          <a:prstGeom prst="line">
            <a:avLst/>
          </a:prstGeom>
          <a:noFill/>
          <a:ln w="76200">
            <a:solidFill>
              <a:srgbClr val="FF9933"/>
            </a:solidFill>
            <a:round/>
            <a:headEnd/>
            <a:tailEnd/>
          </a:ln>
        </p:spPr>
      </p:cxnSp>
      <p:sp>
        <p:nvSpPr>
          <p:cNvPr id="23564" name="Rectangle 43"/>
          <p:cNvSpPr>
            <a:spLocks noChangeArrowheads="1"/>
          </p:cNvSpPr>
          <p:nvPr/>
        </p:nvSpPr>
        <p:spPr bwMode="auto">
          <a:xfrm>
            <a:off x="4495800" y="3505200"/>
            <a:ext cx="1219200" cy="1143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65" name="Rectangle 44"/>
          <p:cNvSpPr>
            <a:spLocks noChangeArrowheads="1"/>
          </p:cNvSpPr>
          <p:nvPr/>
        </p:nvSpPr>
        <p:spPr bwMode="auto">
          <a:xfrm flipV="1">
            <a:off x="4343400" y="2971800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66" name="TextBox 45"/>
          <p:cNvSpPr txBox="1">
            <a:spLocks noChangeArrowheads="1"/>
          </p:cNvSpPr>
          <p:nvPr/>
        </p:nvSpPr>
        <p:spPr bwMode="auto">
          <a:xfrm>
            <a:off x="4800600" y="4038600"/>
            <a:ext cx="1841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3567" name="TextBox 46"/>
          <p:cNvSpPr txBox="1">
            <a:spLocks noChangeArrowheads="1"/>
          </p:cNvSpPr>
          <p:nvPr/>
        </p:nvSpPr>
        <p:spPr bwMode="auto">
          <a:xfrm>
            <a:off x="4648200" y="3886200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GPU</a:t>
            </a:r>
          </a:p>
        </p:txBody>
      </p:sp>
      <p:cxnSp>
        <p:nvCxnSpPr>
          <p:cNvPr id="23568" name="Straight Connector 47"/>
          <p:cNvCxnSpPr>
            <a:cxnSpLocks noChangeShapeType="1"/>
            <a:stCxn id="23564" idx="0"/>
            <a:endCxn id="23565" idx="0"/>
          </p:cNvCxnSpPr>
          <p:nvPr/>
        </p:nvCxnSpPr>
        <p:spPr bwMode="auto">
          <a:xfrm rot="5400000" flipH="1" flipV="1">
            <a:off x="5029201" y="3429000"/>
            <a:ext cx="152400" cy="3175"/>
          </a:xfrm>
          <a:prstGeom prst="line">
            <a:avLst/>
          </a:prstGeom>
          <a:noFill/>
          <a:ln w="76200">
            <a:solidFill>
              <a:srgbClr val="00B050"/>
            </a:solidFill>
            <a:round/>
            <a:headEnd/>
            <a:tailEnd/>
          </a:ln>
        </p:spPr>
      </p:cxnSp>
      <p:sp>
        <p:nvSpPr>
          <p:cNvPr id="23570" name="Rectangle 60"/>
          <p:cNvSpPr>
            <a:spLocks noChangeArrowheads="1"/>
          </p:cNvSpPr>
          <p:nvPr/>
        </p:nvSpPr>
        <p:spPr bwMode="auto">
          <a:xfrm>
            <a:off x="2705100" y="4978400"/>
            <a:ext cx="533400" cy="5334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71" name="TextBox 61"/>
          <p:cNvSpPr txBox="1">
            <a:spLocks noChangeArrowheads="1"/>
          </p:cNvSpPr>
          <p:nvPr/>
        </p:nvSpPr>
        <p:spPr bwMode="auto">
          <a:xfrm>
            <a:off x="2705100" y="5054600"/>
            <a:ext cx="52228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/>
              <a:t>I/O</a:t>
            </a:r>
          </a:p>
        </p:txBody>
      </p:sp>
      <p:sp>
        <p:nvSpPr>
          <p:cNvPr id="23572" name="Rectangle 62"/>
          <p:cNvSpPr>
            <a:spLocks noChangeArrowheads="1"/>
          </p:cNvSpPr>
          <p:nvPr/>
        </p:nvSpPr>
        <p:spPr bwMode="auto">
          <a:xfrm>
            <a:off x="4851400" y="4953000"/>
            <a:ext cx="533400" cy="5334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73" name="TextBox 63"/>
          <p:cNvSpPr txBox="1">
            <a:spLocks noChangeArrowheads="1"/>
          </p:cNvSpPr>
          <p:nvPr/>
        </p:nvSpPr>
        <p:spPr bwMode="auto">
          <a:xfrm>
            <a:off x="4851400" y="5029200"/>
            <a:ext cx="5207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/>
              <a:t>I/O</a:t>
            </a:r>
          </a:p>
        </p:txBody>
      </p:sp>
      <p:cxnSp>
        <p:nvCxnSpPr>
          <p:cNvPr id="23574" name="Straight Connector 64"/>
          <p:cNvCxnSpPr>
            <a:cxnSpLocks noChangeShapeType="1"/>
            <a:stCxn id="23570" idx="3"/>
            <a:endCxn id="23572" idx="1"/>
          </p:cNvCxnSpPr>
          <p:nvPr/>
        </p:nvCxnSpPr>
        <p:spPr bwMode="auto">
          <a:xfrm flipV="1">
            <a:off x="3238500" y="5219700"/>
            <a:ext cx="1612800" cy="254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</p:cxnSp>
      <p:cxnSp>
        <p:nvCxnSpPr>
          <p:cNvPr id="23575" name="Straight Connector 68"/>
          <p:cNvCxnSpPr>
            <a:cxnSpLocks noChangeShapeType="1"/>
            <a:stCxn id="23558" idx="2"/>
            <a:endCxn id="23570" idx="0"/>
          </p:cNvCxnSpPr>
          <p:nvPr/>
        </p:nvCxnSpPr>
        <p:spPr bwMode="auto">
          <a:xfrm rot="16200000" flipH="1">
            <a:off x="2806700" y="4813300"/>
            <a:ext cx="330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3576" name="Straight Connector 71"/>
          <p:cNvCxnSpPr>
            <a:cxnSpLocks noChangeShapeType="1"/>
            <a:stCxn id="23564" idx="2"/>
            <a:endCxn id="23572" idx="0"/>
          </p:cNvCxnSpPr>
          <p:nvPr/>
        </p:nvCxnSpPr>
        <p:spPr bwMode="auto">
          <a:xfrm rot="16200000" flipH="1">
            <a:off x="4959350" y="4794250"/>
            <a:ext cx="304800" cy="12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25" name="TextBox 42">
            <a:extLst>
              <a:ext uri="{FF2B5EF4-FFF2-40B4-BE49-F238E27FC236}">
                <a16:creationId xmlns:a16="http://schemas.microsoft.com/office/drawing/2014/main" id="{7CD7FE87-C406-E244-B22C-F710F76855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4709" y="2939724"/>
            <a:ext cx="88678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HBM</a:t>
            </a:r>
          </a:p>
        </p:txBody>
      </p:sp>
    </p:spTree>
    <p:extLst>
      <p:ext uri="{BB962C8B-B14F-4D97-AF65-F5344CB8AC3E}">
        <p14:creationId xmlns:p14="http://schemas.microsoft.com/office/powerpoint/2010/main" val="3288284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GPUs accelerated systems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Performance considerations</a:t>
            </a:r>
          </a:p>
          <a:p>
            <a:pPr lvl="1"/>
            <a:r>
              <a:rPr lang="en-US" dirty="0">
                <a:latin typeface="Arial" pitchFamily="1" charset="0"/>
              </a:rPr>
              <a:t>Need to exploit high level of parallelism</a:t>
            </a:r>
          </a:p>
          <a:p>
            <a:pPr lvl="1"/>
            <a:r>
              <a:rPr lang="en-US" dirty="0">
                <a:latin typeface="Arial" pitchFamily="1" charset="0"/>
              </a:rPr>
              <a:t>Generally speaking: separate CPU-GPU memory space</a:t>
            </a:r>
          </a:p>
          <a:p>
            <a:pPr lvl="2"/>
            <a:r>
              <a:rPr lang="en-US" dirty="0">
                <a:latin typeface="Arial" pitchFamily="1" charset="0"/>
              </a:rPr>
              <a:t>Need to consider transfer to/from GPU-CPU </a:t>
            </a:r>
          </a:p>
          <a:p>
            <a:pPr lvl="1"/>
            <a:r>
              <a:rPr lang="en-US" dirty="0">
                <a:latin typeface="Arial" pitchFamily="1" charset="0"/>
              </a:rPr>
              <a:t>HBM generally lower capacity than DDR per GPU/CPU</a:t>
            </a:r>
          </a:p>
          <a:p>
            <a:pPr lvl="1"/>
            <a:r>
              <a:rPr lang="en-US" dirty="0">
                <a:latin typeface="Arial" pitchFamily="1" charset="0"/>
              </a:rPr>
              <a:t>Added complexity of programming model </a:t>
            </a:r>
          </a:p>
          <a:p>
            <a:pPr lvl="2"/>
            <a:r>
              <a:rPr lang="en-US" dirty="0">
                <a:latin typeface="Arial" pitchFamily="1" charset="0"/>
              </a:rPr>
              <a:t>Need to take the above into consideration</a:t>
            </a:r>
          </a:p>
          <a:p>
            <a:pPr lvl="2"/>
            <a:r>
              <a:rPr lang="en-US" dirty="0">
                <a:latin typeface="Arial" pitchFamily="1" charset="0"/>
              </a:rPr>
              <a:t>For GPU </a:t>
            </a:r>
            <a:r>
              <a:rPr lang="en-US" dirty="0" err="1">
                <a:latin typeface="Arial" pitchFamily="1" charset="0"/>
              </a:rPr>
              <a:t>Cuda</a:t>
            </a:r>
            <a:r>
              <a:rPr lang="en-US" dirty="0">
                <a:latin typeface="Arial" pitchFamily="1" charset="0"/>
              </a:rPr>
              <a:t>, OpenCL</a:t>
            </a:r>
          </a:p>
          <a:p>
            <a:pPr lvl="2"/>
            <a:r>
              <a:rPr lang="en-US" dirty="0">
                <a:latin typeface="Arial" pitchFamily="1" charset="0"/>
              </a:rPr>
              <a:t>OpenMP or </a:t>
            </a:r>
            <a:r>
              <a:rPr lang="en-US" dirty="0" err="1">
                <a:latin typeface="Arial" pitchFamily="1" charset="0"/>
              </a:rPr>
              <a:t>OpenACC</a:t>
            </a:r>
            <a:r>
              <a:rPr lang="en-US" dirty="0">
                <a:latin typeface="Arial" pitchFamily="1" charset="0"/>
              </a:rPr>
              <a:t> </a:t>
            </a:r>
          </a:p>
          <a:p>
            <a:pPr marL="914400" lvl="2" indent="0">
              <a:buNone/>
            </a:pPr>
            <a:r>
              <a:rPr lang="en-US" dirty="0">
                <a:latin typeface="Arial" pitchFamily="1" charset="0"/>
              </a:rPr>
              <a:t>for directives based approach. </a:t>
            </a:r>
          </a:p>
          <a:p>
            <a:pPr lvl="2"/>
            <a:r>
              <a:rPr lang="en-US" dirty="0">
                <a:latin typeface="Arial" pitchFamily="1" charset="0"/>
              </a:rPr>
              <a:t>Libraries and high level </a:t>
            </a:r>
          </a:p>
          <a:p>
            <a:pPr marL="914400" lvl="2" indent="0">
              <a:buNone/>
            </a:pPr>
            <a:r>
              <a:rPr lang="en-US" dirty="0">
                <a:latin typeface="Arial" pitchFamily="1" charset="0"/>
              </a:rPr>
              <a:t>programming languages can help. </a:t>
            </a:r>
          </a:p>
          <a:p>
            <a:pPr lvl="1"/>
            <a:endParaRPr lang="en-US" dirty="0">
              <a:latin typeface="Arial" pitchFamily="1" charset="0"/>
            </a:endParaRPr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id="{90B31274-B1EB-674C-BC6A-A20F25F0FC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4144888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DRAM</a:t>
            </a:r>
          </a:p>
        </p:txBody>
      </p:sp>
      <p:sp>
        <p:nvSpPr>
          <p:cNvPr id="26" name="Rectangle 4">
            <a:extLst>
              <a:ext uri="{FF2B5EF4-FFF2-40B4-BE49-F238E27FC236}">
                <a16:creationId xmlns:a16="http://schemas.microsoft.com/office/drawing/2014/main" id="{B060777E-9970-1249-B70C-D564D92348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0" y="4754488"/>
            <a:ext cx="1219200" cy="1143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Rectangle 7">
            <a:extLst>
              <a:ext uri="{FF2B5EF4-FFF2-40B4-BE49-F238E27FC236}">
                <a16:creationId xmlns:a16="http://schemas.microsoft.com/office/drawing/2014/main" id="{14A5D3E1-8474-9A49-86DC-596ECA68598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86400" y="4221088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EC75FBFE-E6EF-1443-99C2-46E7E41B0E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5287888"/>
            <a:ext cx="1841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9" name="TextBox 11">
            <a:extLst>
              <a:ext uri="{FF2B5EF4-FFF2-40B4-BE49-F238E27FC236}">
                <a16:creationId xmlns:a16="http://schemas.microsoft.com/office/drawing/2014/main" id="{2E9C1CC2-5BCD-C245-948B-AB28BE8C49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5135488"/>
            <a:ext cx="7826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CPU</a:t>
            </a:r>
          </a:p>
        </p:txBody>
      </p:sp>
      <p:cxnSp>
        <p:nvCxnSpPr>
          <p:cNvPr id="30" name="Straight Connector 37">
            <a:extLst>
              <a:ext uri="{FF2B5EF4-FFF2-40B4-BE49-F238E27FC236}">
                <a16:creationId xmlns:a16="http://schemas.microsoft.com/office/drawing/2014/main" id="{D9D842A0-4FFC-EF46-9D2B-F387CCF4DAD8}"/>
              </a:ext>
            </a:extLst>
          </p:cNvPr>
          <p:cNvCxnSpPr>
            <a:cxnSpLocks noChangeShapeType="1"/>
            <a:stCxn id="26" idx="0"/>
            <a:endCxn id="27" idx="0"/>
          </p:cNvCxnSpPr>
          <p:nvPr/>
        </p:nvCxnSpPr>
        <p:spPr bwMode="auto">
          <a:xfrm rot="5400000" flipH="1" flipV="1">
            <a:off x="6172201" y="4678288"/>
            <a:ext cx="152400" cy="3175"/>
          </a:xfrm>
          <a:prstGeom prst="line">
            <a:avLst/>
          </a:prstGeom>
          <a:noFill/>
          <a:ln w="76200">
            <a:solidFill>
              <a:srgbClr val="FF9933"/>
            </a:solidFill>
            <a:round/>
            <a:headEnd/>
            <a:tailEnd/>
          </a:ln>
        </p:spPr>
      </p:cxnSp>
      <p:sp>
        <p:nvSpPr>
          <p:cNvPr id="31" name="TextBox 42">
            <a:extLst>
              <a:ext uri="{FF2B5EF4-FFF2-40B4-BE49-F238E27FC236}">
                <a16:creationId xmlns:a16="http://schemas.microsoft.com/office/drawing/2014/main" id="{2ADE5B96-CDAC-544D-B43A-00E574B1BB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1309" y="4163367"/>
            <a:ext cx="88678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HBM</a:t>
            </a:r>
          </a:p>
        </p:txBody>
      </p:sp>
      <p:sp>
        <p:nvSpPr>
          <p:cNvPr id="32" name="Rectangle 43">
            <a:extLst>
              <a:ext uri="{FF2B5EF4-FFF2-40B4-BE49-F238E27FC236}">
                <a16:creationId xmlns:a16="http://schemas.microsoft.com/office/drawing/2014/main" id="{D5AD537B-5BEF-FE4D-BB7A-EA0FA7870C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2400" y="4754488"/>
            <a:ext cx="1219200" cy="1143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Rectangle 44">
            <a:extLst>
              <a:ext uri="{FF2B5EF4-FFF2-40B4-BE49-F238E27FC236}">
                <a16:creationId xmlns:a16="http://schemas.microsoft.com/office/drawing/2014/main" id="{6AAB5160-08E7-4844-A0E5-BA7D6DEF24A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7620000" y="4221088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45">
            <a:extLst>
              <a:ext uri="{FF2B5EF4-FFF2-40B4-BE49-F238E27FC236}">
                <a16:creationId xmlns:a16="http://schemas.microsoft.com/office/drawing/2014/main" id="{613FE8B9-8C40-F946-BAB5-3837B1CEEE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7200" y="5287888"/>
            <a:ext cx="1841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5" name="TextBox 46">
            <a:extLst>
              <a:ext uri="{FF2B5EF4-FFF2-40B4-BE49-F238E27FC236}">
                <a16:creationId xmlns:a16="http://schemas.microsoft.com/office/drawing/2014/main" id="{0CC7705B-2641-E54B-B09C-6FB7551775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4800" y="5135488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GPU</a:t>
            </a:r>
          </a:p>
        </p:txBody>
      </p:sp>
      <p:cxnSp>
        <p:nvCxnSpPr>
          <p:cNvPr id="36" name="Straight Connector 47">
            <a:extLst>
              <a:ext uri="{FF2B5EF4-FFF2-40B4-BE49-F238E27FC236}">
                <a16:creationId xmlns:a16="http://schemas.microsoft.com/office/drawing/2014/main" id="{92F04467-6BBC-DE49-97C2-782B226E53B7}"/>
              </a:ext>
            </a:extLst>
          </p:cNvPr>
          <p:cNvCxnSpPr>
            <a:cxnSpLocks noChangeShapeType="1"/>
            <a:stCxn id="32" idx="0"/>
            <a:endCxn id="33" idx="0"/>
          </p:cNvCxnSpPr>
          <p:nvPr/>
        </p:nvCxnSpPr>
        <p:spPr bwMode="auto">
          <a:xfrm rot="5400000" flipH="1" flipV="1">
            <a:off x="8305801" y="4678288"/>
            <a:ext cx="152400" cy="3175"/>
          </a:xfrm>
          <a:prstGeom prst="line">
            <a:avLst/>
          </a:prstGeom>
          <a:noFill/>
          <a:ln w="76200">
            <a:solidFill>
              <a:srgbClr val="00B050"/>
            </a:solidFill>
            <a:round/>
            <a:headEnd/>
            <a:tailEnd/>
          </a:ln>
        </p:spPr>
      </p:cxnSp>
      <p:sp>
        <p:nvSpPr>
          <p:cNvPr id="37" name="Rectangle 60">
            <a:extLst>
              <a:ext uri="{FF2B5EF4-FFF2-40B4-BE49-F238E27FC236}">
                <a16:creationId xmlns:a16="http://schemas.microsoft.com/office/drawing/2014/main" id="{D7089E33-1016-9742-8D36-95B9B64E8D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1700" y="6227688"/>
            <a:ext cx="533400" cy="5334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TextBox 61">
            <a:extLst>
              <a:ext uri="{FF2B5EF4-FFF2-40B4-BE49-F238E27FC236}">
                <a16:creationId xmlns:a16="http://schemas.microsoft.com/office/drawing/2014/main" id="{694AEE75-0D99-D34E-82F7-1135FA7044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81700" y="6303888"/>
            <a:ext cx="52228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/>
              <a:t>I/O</a:t>
            </a:r>
          </a:p>
        </p:txBody>
      </p:sp>
      <p:sp>
        <p:nvSpPr>
          <p:cNvPr id="39" name="Rectangle 62">
            <a:extLst>
              <a:ext uri="{FF2B5EF4-FFF2-40B4-BE49-F238E27FC236}">
                <a16:creationId xmlns:a16="http://schemas.microsoft.com/office/drawing/2014/main" id="{77C72F76-47EB-6845-803F-C0708BD799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0" y="6202288"/>
            <a:ext cx="533400" cy="5334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TextBox 63">
            <a:extLst>
              <a:ext uri="{FF2B5EF4-FFF2-40B4-BE49-F238E27FC236}">
                <a16:creationId xmlns:a16="http://schemas.microsoft.com/office/drawing/2014/main" id="{292E2736-2BB4-3D49-B063-49556C7F73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28000" y="6278488"/>
            <a:ext cx="5207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/>
              <a:t>I/O</a:t>
            </a:r>
          </a:p>
        </p:txBody>
      </p:sp>
      <p:cxnSp>
        <p:nvCxnSpPr>
          <p:cNvPr id="41" name="Straight Connector 64">
            <a:extLst>
              <a:ext uri="{FF2B5EF4-FFF2-40B4-BE49-F238E27FC236}">
                <a16:creationId xmlns:a16="http://schemas.microsoft.com/office/drawing/2014/main" id="{49DA98FB-B3F3-2B4A-8C6B-D21660FA40DA}"/>
              </a:ext>
            </a:extLst>
          </p:cNvPr>
          <p:cNvCxnSpPr>
            <a:cxnSpLocks noChangeShapeType="1"/>
            <a:stCxn id="37" idx="3"/>
            <a:endCxn id="39" idx="1"/>
          </p:cNvCxnSpPr>
          <p:nvPr/>
        </p:nvCxnSpPr>
        <p:spPr bwMode="auto">
          <a:xfrm flipV="1">
            <a:off x="6515100" y="6468988"/>
            <a:ext cx="1612800" cy="254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</p:cxnSp>
      <p:cxnSp>
        <p:nvCxnSpPr>
          <p:cNvPr id="42" name="Straight Connector 68">
            <a:extLst>
              <a:ext uri="{FF2B5EF4-FFF2-40B4-BE49-F238E27FC236}">
                <a16:creationId xmlns:a16="http://schemas.microsoft.com/office/drawing/2014/main" id="{E12626A7-3A5A-E14E-8891-947DD4553F3F}"/>
              </a:ext>
            </a:extLst>
          </p:cNvPr>
          <p:cNvCxnSpPr>
            <a:cxnSpLocks noChangeShapeType="1"/>
            <a:stCxn id="26" idx="2"/>
            <a:endCxn id="37" idx="0"/>
          </p:cNvCxnSpPr>
          <p:nvPr/>
        </p:nvCxnSpPr>
        <p:spPr bwMode="auto">
          <a:xfrm rot="16200000" flipH="1">
            <a:off x="6083300" y="6062588"/>
            <a:ext cx="330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43" name="Straight Connector 71">
            <a:extLst>
              <a:ext uri="{FF2B5EF4-FFF2-40B4-BE49-F238E27FC236}">
                <a16:creationId xmlns:a16="http://schemas.microsoft.com/office/drawing/2014/main" id="{CB5ABBDF-59B8-B84D-AAAD-7E6EC351F638}"/>
              </a:ext>
            </a:extLst>
          </p:cNvPr>
          <p:cNvCxnSpPr>
            <a:cxnSpLocks noChangeShapeType="1"/>
            <a:stCxn id="32" idx="2"/>
            <a:endCxn id="39" idx="0"/>
          </p:cNvCxnSpPr>
          <p:nvPr/>
        </p:nvCxnSpPr>
        <p:spPr bwMode="auto">
          <a:xfrm rot="16200000" flipH="1">
            <a:off x="8235950" y="6043538"/>
            <a:ext cx="304800" cy="12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5394669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Xeon Phi accelerated systems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Xeon Phi run their own OS</a:t>
            </a:r>
          </a:p>
          <a:p>
            <a:pPr lvl="1"/>
            <a:r>
              <a:rPr lang="en-US" dirty="0">
                <a:latin typeface="Arial" pitchFamily="1" charset="0"/>
              </a:rPr>
              <a:t>Xeon Phi more independent from CPU</a:t>
            </a:r>
          </a:p>
          <a:p>
            <a:pPr lvl="1"/>
            <a:r>
              <a:rPr lang="en-US" dirty="0">
                <a:latin typeface="Arial" pitchFamily="1" charset="0"/>
              </a:rPr>
              <a:t>KNC was “card” accelerator and could run in three modes:</a:t>
            </a:r>
          </a:p>
          <a:p>
            <a:pPr lvl="2"/>
            <a:r>
              <a:rPr lang="en-US" dirty="0">
                <a:latin typeface="Arial" pitchFamily="1" charset="0"/>
              </a:rPr>
              <a:t>Offload: Highly parallel regions ”offloaded” to </a:t>
            </a:r>
            <a:r>
              <a:rPr lang="en-US" dirty="0" err="1">
                <a:latin typeface="Arial" pitchFamily="1" charset="0"/>
              </a:rPr>
              <a:t>XeonPhi</a:t>
            </a:r>
            <a:r>
              <a:rPr lang="en-US" dirty="0">
                <a:latin typeface="Arial" pitchFamily="1" charset="0"/>
              </a:rPr>
              <a:t> similar to GPU acceleration </a:t>
            </a:r>
          </a:p>
          <a:p>
            <a:pPr lvl="2"/>
            <a:r>
              <a:rPr lang="en-US" dirty="0">
                <a:latin typeface="Arial" pitchFamily="1" charset="0"/>
              </a:rPr>
              <a:t>Native mode: Log into Xeon Phi card and run directly on KNC</a:t>
            </a:r>
          </a:p>
          <a:p>
            <a:pPr lvl="2"/>
            <a:r>
              <a:rPr lang="en-US" dirty="0">
                <a:latin typeface="Arial" pitchFamily="1" charset="0"/>
              </a:rPr>
              <a:t>Symmetric: Run across CPU+KNC as if across nodes</a:t>
            </a:r>
          </a:p>
          <a:p>
            <a:pPr lvl="1"/>
            <a:r>
              <a:rPr lang="en-US" dirty="0">
                <a:latin typeface="Arial" pitchFamily="1" charset="0"/>
              </a:rPr>
              <a:t>KNL only available in socket version</a:t>
            </a:r>
          </a:p>
          <a:p>
            <a:pPr lvl="2"/>
            <a:r>
              <a:rPr lang="en-US" dirty="0">
                <a:latin typeface="Arial" pitchFamily="1" charset="0"/>
              </a:rPr>
              <a:t>Replaced CPU completely </a:t>
            </a:r>
          </a:p>
          <a:p>
            <a:pPr lvl="1"/>
            <a:endParaRPr lang="en-US" dirty="0">
              <a:latin typeface="Arial" pitchFamily="1" charset="0"/>
            </a:endParaRPr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id="{90B31274-B1EB-674C-BC6A-A20F25F0FC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7293" y="4217086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DRAM</a:t>
            </a:r>
          </a:p>
        </p:txBody>
      </p:sp>
      <p:sp>
        <p:nvSpPr>
          <p:cNvPr id="26" name="Rectangle 4">
            <a:extLst>
              <a:ext uri="{FF2B5EF4-FFF2-40B4-BE49-F238E27FC236}">
                <a16:creationId xmlns:a16="http://schemas.microsoft.com/office/drawing/2014/main" id="{B060777E-9970-1249-B70C-D564D92348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4893" y="4826686"/>
            <a:ext cx="1219200" cy="1143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Rectangle 7">
            <a:extLst>
              <a:ext uri="{FF2B5EF4-FFF2-40B4-BE49-F238E27FC236}">
                <a16:creationId xmlns:a16="http://schemas.microsoft.com/office/drawing/2014/main" id="{14A5D3E1-8474-9A49-86DC-596ECA68598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982493" y="4293286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EC75FBFE-E6EF-1443-99C2-46E7E41B0E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39693" y="5360086"/>
            <a:ext cx="1841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9" name="TextBox 11">
            <a:extLst>
              <a:ext uri="{FF2B5EF4-FFF2-40B4-BE49-F238E27FC236}">
                <a16:creationId xmlns:a16="http://schemas.microsoft.com/office/drawing/2014/main" id="{2E9C1CC2-5BCD-C245-948B-AB28BE8C49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3493" y="5207686"/>
            <a:ext cx="8178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KNL</a:t>
            </a:r>
          </a:p>
        </p:txBody>
      </p:sp>
      <p:cxnSp>
        <p:nvCxnSpPr>
          <p:cNvPr id="30" name="Straight Connector 37">
            <a:extLst>
              <a:ext uri="{FF2B5EF4-FFF2-40B4-BE49-F238E27FC236}">
                <a16:creationId xmlns:a16="http://schemas.microsoft.com/office/drawing/2014/main" id="{D9D842A0-4FFC-EF46-9D2B-F387CCF4DAD8}"/>
              </a:ext>
            </a:extLst>
          </p:cNvPr>
          <p:cNvCxnSpPr>
            <a:cxnSpLocks noChangeShapeType="1"/>
            <a:stCxn id="26" idx="0"/>
            <a:endCxn id="27" idx="0"/>
          </p:cNvCxnSpPr>
          <p:nvPr/>
        </p:nvCxnSpPr>
        <p:spPr bwMode="auto">
          <a:xfrm rot="5400000" flipH="1" flipV="1">
            <a:off x="6668294" y="4750486"/>
            <a:ext cx="152400" cy="3175"/>
          </a:xfrm>
          <a:prstGeom prst="line">
            <a:avLst/>
          </a:prstGeom>
          <a:noFill/>
          <a:ln w="76200">
            <a:solidFill>
              <a:srgbClr val="FF9933"/>
            </a:solidFill>
            <a:round/>
            <a:headEnd/>
            <a:tailEnd/>
          </a:ln>
        </p:spPr>
      </p:cxnSp>
      <p:sp>
        <p:nvSpPr>
          <p:cNvPr id="31" name="TextBox 42">
            <a:extLst>
              <a:ext uri="{FF2B5EF4-FFF2-40B4-BE49-F238E27FC236}">
                <a16:creationId xmlns:a16="http://schemas.microsoft.com/office/drawing/2014/main" id="{2ADE5B96-CDAC-544D-B43A-00E574B1BB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40330" y="5031525"/>
            <a:ext cx="104067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HBM2</a:t>
            </a:r>
          </a:p>
        </p:txBody>
      </p:sp>
      <p:sp>
        <p:nvSpPr>
          <p:cNvPr id="33" name="Rectangle 44">
            <a:extLst>
              <a:ext uri="{FF2B5EF4-FFF2-40B4-BE49-F238E27FC236}">
                <a16:creationId xmlns:a16="http://schemas.microsoft.com/office/drawing/2014/main" id="{6AAB5160-08E7-4844-A0E5-BA7D6DEF24A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7510014" y="5063303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Rectangle 60">
            <a:extLst>
              <a:ext uri="{FF2B5EF4-FFF2-40B4-BE49-F238E27FC236}">
                <a16:creationId xmlns:a16="http://schemas.microsoft.com/office/drawing/2014/main" id="{D7089E33-1016-9742-8D36-95B9B64E8D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793" y="6299886"/>
            <a:ext cx="533400" cy="5334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TextBox 61">
            <a:extLst>
              <a:ext uri="{FF2B5EF4-FFF2-40B4-BE49-F238E27FC236}">
                <a16:creationId xmlns:a16="http://schemas.microsoft.com/office/drawing/2014/main" id="{694AEE75-0D99-D34E-82F7-1135FA7044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7793" y="6376086"/>
            <a:ext cx="52228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/>
              <a:t>I/O</a:t>
            </a:r>
          </a:p>
        </p:txBody>
      </p:sp>
      <p:cxnSp>
        <p:nvCxnSpPr>
          <p:cNvPr id="42" name="Straight Connector 68">
            <a:extLst>
              <a:ext uri="{FF2B5EF4-FFF2-40B4-BE49-F238E27FC236}">
                <a16:creationId xmlns:a16="http://schemas.microsoft.com/office/drawing/2014/main" id="{E12626A7-3A5A-E14E-8891-947DD4553F3F}"/>
              </a:ext>
            </a:extLst>
          </p:cNvPr>
          <p:cNvCxnSpPr>
            <a:cxnSpLocks noChangeShapeType="1"/>
            <a:stCxn id="26" idx="2"/>
            <a:endCxn id="37" idx="0"/>
          </p:cNvCxnSpPr>
          <p:nvPr/>
        </p:nvCxnSpPr>
        <p:spPr bwMode="auto">
          <a:xfrm rot="16200000" flipH="1">
            <a:off x="6579393" y="6134786"/>
            <a:ext cx="330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sp>
        <p:nvSpPr>
          <p:cNvPr id="23" name="TextBox 13">
            <a:extLst>
              <a:ext uri="{FF2B5EF4-FFF2-40B4-BE49-F238E27FC236}">
                <a16:creationId xmlns:a16="http://schemas.microsoft.com/office/drawing/2014/main" id="{80006AAC-0051-3144-BF23-FA195C387D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3294" y="4802584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DRAM</a:t>
            </a:r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628D5471-35DA-C044-A1FF-2BE3757DA2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894" y="5412184"/>
            <a:ext cx="1219200" cy="567928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Rectangle 7">
            <a:extLst>
              <a:ext uri="{FF2B5EF4-FFF2-40B4-BE49-F238E27FC236}">
                <a16:creationId xmlns:a16="http://schemas.microsoft.com/office/drawing/2014/main" id="{FE3D261C-36CB-2548-AA90-FCA94B7B923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8494" y="4878784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TextBox 10">
            <a:extLst>
              <a:ext uri="{FF2B5EF4-FFF2-40B4-BE49-F238E27FC236}">
                <a16:creationId xmlns:a16="http://schemas.microsoft.com/office/drawing/2014/main" id="{A0D7A17A-1AE7-F54F-B9B2-5A1E51E467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5694" y="5287888"/>
            <a:ext cx="1841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6" name="TextBox 11">
            <a:extLst>
              <a:ext uri="{FF2B5EF4-FFF2-40B4-BE49-F238E27FC236}">
                <a16:creationId xmlns:a16="http://schemas.microsoft.com/office/drawing/2014/main" id="{8A63EAE3-26D4-6341-A2BA-D3E9469DCE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8537" y="5455332"/>
            <a:ext cx="7826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CPU</a:t>
            </a:r>
          </a:p>
        </p:txBody>
      </p:sp>
      <p:cxnSp>
        <p:nvCxnSpPr>
          <p:cNvPr id="47" name="Straight Connector 37">
            <a:extLst>
              <a:ext uri="{FF2B5EF4-FFF2-40B4-BE49-F238E27FC236}">
                <a16:creationId xmlns:a16="http://schemas.microsoft.com/office/drawing/2014/main" id="{604D9200-45E6-734C-97DB-AC1EB8733426}"/>
              </a:ext>
            </a:extLst>
          </p:cNvPr>
          <p:cNvCxnSpPr>
            <a:cxnSpLocks noChangeShapeType="1"/>
            <a:stCxn id="24" idx="0"/>
            <a:endCxn id="44" idx="0"/>
          </p:cNvCxnSpPr>
          <p:nvPr/>
        </p:nvCxnSpPr>
        <p:spPr bwMode="auto">
          <a:xfrm flipV="1">
            <a:off x="1410494" y="5259784"/>
            <a:ext cx="0" cy="152400"/>
          </a:xfrm>
          <a:prstGeom prst="line">
            <a:avLst/>
          </a:prstGeom>
          <a:noFill/>
          <a:ln w="76200">
            <a:solidFill>
              <a:srgbClr val="FF9933"/>
            </a:solidFill>
            <a:round/>
            <a:headEnd/>
            <a:tailEnd/>
          </a:ln>
        </p:spPr>
      </p:cxnSp>
      <p:sp>
        <p:nvSpPr>
          <p:cNvPr id="48" name="TextBox 42">
            <a:extLst>
              <a:ext uri="{FF2B5EF4-FFF2-40B4-BE49-F238E27FC236}">
                <a16:creationId xmlns:a16="http://schemas.microsoft.com/office/drawing/2014/main" id="{067CE1D3-B33B-424F-8CB6-42094762EF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5816" y="4839245"/>
            <a:ext cx="13303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GDRAM</a:t>
            </a:r>
          </a:p>
        </p:txBody>
      </p:sp>
      <p:sp>
        <p:nvSpPr>
          <p:cNvPr id="49" name="Rectangle 43">
            <a:extLst>
              <a:ext uri="{FF2B5EF4-FFF2-40B4-BE49-F238E27FC236}">
                <a16:creationId xmlns:a16="http://schemas.microsoft.com/office/drawing/2014/main" id="{A7D5CF6F-61DB-E74B-98B2-44E6C0E050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4494" y="5412184"/>
            <a:ext cx="1219200" cy="48530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Rectangle 44">
            <a:extLst>
              <a:ext uri="{FF2B5EF4-FFF2-40B4-BE49-F238E27FC236}">
                <a16:creationId xmlns:a16="http://schemas.microsoft.com/office/drawing/2014/main" id="{E66B77A7-2661-3F41-80EE-0F65C145C6B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794794" y="4883547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TextBox 45">
            <a:extLst>
              <a:ext uri="{FF2B5EF4-FFF2-40B4-BE49-F238E27FC236}">
                <a16:creationId xmlns:a16="http://schemas.microsoft.com/office/drawing/2014/main" id="{D21E74B5-9D3C-CA4F-8D16-84B871AB81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9294" y="5287888"/>
            <a:ext cx="1841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2" name="TextBox 46">
            <a:extLst>
              <a:ext uri="{FF2B5EF4-FFF2-40B4-BE49-F238E27FC236}">
                <a16:creationId xmlns:a16="http://schemas.microsoft.com/office/drawing/2014/main" id="{CBE07F8D-C283-2544-8DB9-8F0E002AC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87457" y="5428886"/>
            <a:ext cx="83548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KNC</a:t>
            </a:r>
          </a:p>
        </p:txBody>
      </p:sp>
      <p:cxnSp>
        <p:nvCxnSpPr>
          <p:cNvPr id="53" name="Straight Connector 47">
            <a:extLst>
              <a:ext uri="{FF2B5EF4-FFF2-40B4-BE49-F238E27FC236}">
                <a16:creationId xmlns:a16="http://schemas.microsoft.com/office/drawing/2014/main" id="{611A64BB-5970-2E4E-9536-14D417999EBF}"/>
              </a:ext>
            </a:extLst>
          </p:cNvPr>
          <p:cNvCxnSpPr>
            <a:cxnSpLocks noChangeShapeType="1"/>
            <a:stCxn id="49" idx="0"/>
          </p:cNvCxnSpPr>
          <p:nvPr/>
        </p:nvCxnSpPr>
        <p:spPr bwMode="auto">
          <a:xfrm flipV="1">
            <a:off x="3544094" y="5287888"/>
            <a:ext cx="0" cy="124296"/>
          </a:xfrm>
          <a:prstGeom prst="line">
            <a:avLst/>
          </a:prstGeom>
          <a:noFill/>
          <a:ln w="76200">
            <a:solidFill>
              <a:srgbClr val="00B050"/>
            </a:solidFill>
            <a:round/>
            <a:headEnd/>
            <a:tailEnd/>
          </a:ln>
        </p:spPr>
      </p:cxnSp>
      <p:sp>
        <p:nvSpPr>
          <p:cNvPr id="54" name="Rectangle 60">
            <a:extLst>
              <a:ext uri="{FF2B5EF4-FFF2-40B4-BE49-F238E27FC236}">
                <a16:creationId xmlns:a16="http://schemas.microsoft.com/office/drawing/2014/main" id="{503F5A15-E1C9-5845-AD0C-753EC48345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794" y="6227688"/>
            <a:ext cx="533400" cy="5334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TextBox 61">
            <a:extLst>
              <a:ext uri="{FF2B5EF4-FFF2-40B4-BE49-F238E27FC236}">
                <a16:creationId xmlns:a16="http://schemas.microsoft.com/office/drawing/2014/main" id="{BD71CCD9-6DCE-FA4F-AF7C-A575F44A57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794" y="6303888"/>
            <a:ext cx="52228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/>
              <a:t>I/O</a:t>
            </a:r>
          </a:p>
        </p:txBody>
      </p:sp>
      <p:sp>
        <p:nvSpPr>
          <p:cNvPr id="56" name="Rectangle 62">
            <a:extLst>
              <a:ext uri="{FF2B5EF4-FFF2-40B4-BE49-F238E27FC236}">
                <a16:creationId xmlns:a16="http://schemas.microsoft.com/office/drawing/2014/main" id="{9A557879-C850-304F-85A3-045EC15BC1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0094" y="6202288"/>
            <a:ext cx="533400" cy="5334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TextBox 63">
            <a:extLst>
              <a:ext uri="{FF2B5EF4-FFF2-40B4-BE49-F238E27FC236}">
                <a16:creationId xmlns:a16="http://schemas.microsoft.com/office/drawing/2014/main" id="{FD215415-E0FF-D642-88A6-423C3F4CDA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90094" y="6278488"/>
            <a:ext cx="5207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/>
              <a:t>I/O</a:t>
            </a:r>
          </a:p>
        </p:txBody>
      </p:sp>
      <p:cxnSp>
        <p:nvCxnSpPr>
          <p:cNvPr id="58" name="Straight Connector 64">
            <a:extLst>
              <a:ext uri="{FF2B5EF4-FFF2-40B4-BE49-F238E27FC236}">
                <a16:creationId xmlns:a16="http://schemas.microsoft.com/office/drawing/2014/main" id="{8F39E809-8C9F-F049-B86C-75D077B87777}"/>
              </a:ext>
            </a:extLst>
          </p:cNvPr>
          <p:cNvCxnSpPr>
            <a:cxnSpLocks noChangeShapeType="1"/>
            <a:stCxn id="54" idx="3"/>
            <a:endCxn id="56" idx="1"/>
          </p:cNvCxnSpPr>
          <p:nvPr/>
        </p:nvCxnSpPr>
        <p:spPr bwMode="auto">
          <a:xfrm flipV="1">
            <a:off x="1677194" y="6468988"/>
            <a:ext cx="1612800" cy="254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</p:cxnSp>
      <p:cxnSp>
        <p:nvCxnSpPr>
          <p:cNvPr id="59" name="Straight Connector 68">
            <a:extLst>
              <a:ext uri="{FF2B5EF4-FFF2-40B4-BE49-F238E27FC236}">
                <a16:creationId xmlns:a16="http://schemas.microsoft.com/office/drawing/2014/main" id="{C321D4AC-9E95-4E43-AFAB-29BF747BA923}"/>
              </a:ext>
            </a:extLst>
          </p:cNvPr>
          <p:cNvCxnSpPr>
            <a:cxnSpLocks noChangeShapeType="1"/>
            <a:endCxn id="54" idx="0"/>
          </p:cNvCxnSpPr>
          <p:nvPr/>
        </p:nvCxnSpPr>
        <p:spPr bwMode="auto">
          <a:xfrm>
            <a:off x="1410494" y="5958581"/>
            <a:ext cx="0" cy="26910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0" name="Straight Connector 71">
            <a:extLst>
              <a:ext uri="{FF2B5EF4-FFF2-40B4-BE49-F238E27FC236}">
                <a16:creationId xmlns:a16="http://schemas.microsoft.com/office/drawing/2014/main" id="{B26B08CF-172F-C74F-B22A-98BD88554CCB}"/>
              </a:ext>
            </a:extLst>
          </p:cNvPr>
          <p:cNvCxnSpPr>
            <a:cxnSpLocks noChangeShapeType="1"/>
            <a:stCxn id="49" idx="2"/>
            <a:endCxn id="56" idx="0"/>
          </p:cNvCxnSpPr>
          <p:nvPr/>
        </p:nvCxnSpPr>
        <p:spPr bwMode="auto">
          <a:xfrm>
            <a:off x="3544094" y="5897488"/>
            <a:ext cx="127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1" name="Straight Connector 47">
            <a:extLst>
              <a:ext uri="{FF2B5EF4-FFF2-40B4-BE49-F238E27FC236}">
                <a16:creationId xmlns:a16="http://schemas.microsoft.com/office/drawing/2014/main" id="{CC9AB0B8-D9CC-784E-925B-43C698954AF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355446" y="5229390"/>
            <a:ext cx="179380" cy="30083"/>
          </a:xfrm>
          <a:prstGeom prst="line">
            <a:avLst/>
          </a:prstGeom>
          <a:noFill/>
          <a:ln w="76200">
            <a:solidFill>
              <a:srgbClr val="00B050"/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16993077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Volta look inside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NVIDIA’s latest GPU product is highly AI/DL oriented</a:t>
            </a:r>
          </a:p>
          <a:p>
            <a:r>
              <a:rPr lang="en-US" dirty="0">
                <a:latin typeface="Arial" pitchFamily="1" charset="0"/>
              </a:rPr>
              <a:t>Follows basic building blocks of previous architectures with notable improvements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22238" y="5994226"/>
            <a:ext cx="35597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rial" pitchFamily="1" charset="0"/>
              </a:rPr>
              <a:t>Image courtesy of Alan Grey, NVIDIA</a:t>
            </a:r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404CB7-F41E-9844-A1E0-D06CD743F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46823"/>
            <a:ext cx="9144000" cy="192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6954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Volta 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4425268" cy="5708104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Arial" pitchFamily="1" charset="0"/>
              </a:rPr>
              <a:t>Volta GV100 SM</a:t>
            </a:r>
          </a:p>
          <a:p>
            <a:pPr lvl="1"/>
            <a:r>
              <a:rPr lang="en-US" dirty="0">
                <a:latin typeface="Arial" pitchFamily="1" charset="0"/>
              </a:rPr>
              <a:t>Chip partitioned into </a:t>
            </a:r>
            <a:r>
              <a:rPr lang="en-US" i="1" dirty="0">
                <a:latin typeface="Arial" pitchFamily="1" charset="0"/>
              </a:rPr>
              <a:t>Streaming Multiprocessors </a:t>
            </a:r>
            <a:r>
              <a:rPr lang="en-US" dirty="0">
                <a:latin typeface="Arial" pitchFamily="1" charset="0"/>
              </a:rPr>
              <a:t>(SMs) that act independently of each other</a:t>
            </a:r>
          </a:p>
          <a:p>
            <a:pPr lvl="1"/>
            <a:r>
              <a:rPr lang="en-GB" dirty="0"/>
              <a:t>4 processing blocks per SM, each with:</a:t>
            </a:r>
          </a:p>
          <a:p>
            <a:pPr lvl="2"/>
            <a:r>
              <a:rPr lang="en-GB" dirty="0"/>
              <a:t>16 FP32 Cores</a:t>
            </a:r>
          </a:p>
          <a:p>
            <a:pPr lvl="2"/>
            <a:r>
              <a:rPr lang="en-GB" dirty="0"/>
              <a:t>8 FP64 Cores</a:t>
            </a:r>
          </a:p>
          <a:p>
            <a:pPr lvl="2"/>
            <a:r>
              <a:rPr lang="en-GB" dirty="0"/>
              <a:t>16 INT32 Cores</a:t>
            </a:r>
          </a:p>
          <a:p>
            <a:pPr lvl="2"/>
            <a:r>
              <a:rPr lang="en-GB" dirty="0"/>
              <a:t>2 Tensor cores</a:t>
            </a:r>
          </a:p>
          <a:p>
            <a:pPr lvl="2"/>
            <a:r>
              <a:rPr lang="en-GB" dirty="0"/>
              <a:t>L0 instruction cache</a:t>
            </a:r>
          </a:p>
          <a:p>
            <a:pPr lvl="2"/>
            <a:r>
              <a:rPr lang="en-GB" dirty="0"/>
              <a:t>1 warp scheduler</a:t>
            </a:r>
          </a:p>
          <a:p>
            <a:pPr lvl="2"/>
            <a:r>
              <a:rPr lang="en-GB" dirty="0"/>
              <a:t>1 dispatch unit</a:t>
            </a:r>
          </a:p>
          <a:p>
            <a:pPr lvl="2"/>
            <a:r>
              <a:rPr lang="en-GB" dirty="0"/>
              <a:t>64 KB Register File. </a:t>
            </a:r>
          </a:p>
          <a:p>
            <a:pPr lvl="1"/>
            <a:r>
              <a:rPr lang="en-US" dirty="0">
                <a:latin typeface="Arial" pitchFamily="1" charset="0"/>
              </a:rPr>
              <a:t>Number of SMs, and processing blocks </a:t>
            </a:r>
            <a:r>
              <a:rPr lang="en-US" dirty="0" err="1">
                <a:latin typeface="Arial" pitchFamily="1" charset="0"/>
              </a:rPr>
              <a:t>etc</a:t>
            </a:r>
            <a:r>
              <a:rPr lang="en-US" dirty="0">
                <a:latin typeface="Arial" pitchFamily="1" charset="0"/>
              </a:rPr>
              <a:t> per SM, varies across products. High-end GPUs have more than 1,000 total “cores”</a:t>
            </a:r>
          </a:p>
          <a:p>
            <a:endParaRPr lang="en-US" dirty="0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913474" y="6328906"/>
            <a:ext cx="35597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rial" pitchFamily="1" charset="0"/>
              </a:rPr>
              <a:t>Image courtesy of Alan Grey, NVIDIA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342" y="595313"/>
            <a:ext cx="4377896" cy="579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807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Volta 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4425268" cy="5708104"/>
          </a:xfrm>
        </p:spPr>
        <p:txBody>
          <a:bodyPr>
            <a:normAutofit/>
          </a:bodyPr>
          <a:lstStyle/>
          <a:p>
            <a:r>
              <a:rPr lang="en-US" dirty="0">
                <a:latin typeface="Arial" pitchFamily="1" charset="0"/>
              </a:rPr>
              <a:t>Volta GV100 HBM2</a:t>
            </a:r>
          </a:p>
          <a:p>
            <a:pPr lvl="1"/>
            <a:r>
              <a:rPr lang="en-GB" dirty="0"/>
              <a:t>Up to eight memory dies per HBM2 stack </a:t>
            </a:r>
          </a:p>
          <a:p>
            <a:pPr lvl="1"/>
            <a:r>
              <a:rPr lang="en-GB" dirty="0"/>
              <a:t>Up to four stacks</a:t>
            </a:r>
          </a:p>
          <a:p>
            <a:pPr lvl="1"/>
            <a:r>
              <a:rPr lang="en-GB" dirty="0"/>
              <a:t>Maximum of 32 GB of GPU memory.</a:t>
            </a:r>
          </a:p>
          <a:p>
            <a:endParaRPr lang="en-US" dirty="0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788024" y="4141118"/>
            <a:ext cx="416045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latin typeface="Arial" pitchFamily="1" charset="0"/>
              </a:rPr>
              <a:t>Image: https://</a:t>
            </a:r>
            <a:r>
              <a:rPr lang="en-US" sz="1100" dirty="0" err="1">
                <a:latin typeface="Arial" pitchFamily="1" charset="0"/>
              </a:rPr>
              <a:t>www.eteknix.com</a:t>
            </a:r>
            <a:r>
              <a:rPr lang="en-US" sz="1100" dirty="0">
                <a:latin typeface="Arial" pitchFamily="1" charset="0"/>
              </a:rPr>
              <a:t>/samsung-sk-hynix-supply-hbm2-nvidia/</a:t>
            </a:r>
            <a:endParaRPr lang="en-US" sz="1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42A3A3-9917-E240-A6D3-55543D671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692696"/>
            <a:ext cx="3894136" cy="344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240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Volta 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4425268" cy="570810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rial" pitchFamily="1" charset="0"/>
              </a:rPr>
              <a:t>Volta GV100 HBM2</a:t>
            </a:r>
          </a:p>
          <a:p>
            <a:pPr lvl="1"/>
            <a:r>
              <a:rPr lang="en-GB" dirty="0"/>
              <a:t>Up to eight memory dies per HBM2 stack </a:t>
            </a:r>
          </a:p>
          <a:p>
            <a:pPr lvl="1"/>
            <a:r>
              <a:rPr lang="en-GB" dirty="0"/>
              <a:t>Up to four stacks</a:t>
            </a:r>
          </a:p>
          <a:p>
            <a:pPr lvl="1"/>
            <a:r>
              <a:rPr lang="en-GB" dirty="0"/>
              <a:t>Maximum of 32 GB of GPU memory.</a:t>
            </a:r>
          </a:p>
          <a:p>
            <a:r>
              <a:rPr lang="en-GB" dirty="0">
                <a:latin typeface="Arial" pitchFamily="1" charset="0"/>
              </a:rPr>
              <a:t>Cache</a:t>
            </a:r>
          </a:p>
          <a:p>
            <a:pPr lvl="1"/>
            <a:r>
              <a:rPr lang="en-GB" dirty="0">
                <a:latin typeface="Arial" pitchFamily="1" charset="0"/>
              </a:rPr>
              <a:t>128KB configurable</a:t>
            </a:r>
          </a:p>
          <a:p>
            <a:pPr lvl="2"/>
            <a:r>
              <a:rPr lang="en-GB" dirty="0">
                <a:latin typeface="Arial" pitchFamily="1" charset="0"/>
              </a:rPr>
              <a:t>Data Cache and/or</a:t>
            </a:r>
          </a:p>
          <a:p>
            <a:pPr lvl="2"/>
            <a:r>
              <a:rPr lang="en-GB" dirty="0">
                <a:latin typeface="Arial" pitchFamily="1" charset="0"/>
              </a:rPr>
              <a:t>Shared memory</a:t>
            </a:r>
          </a:p>
          <a:p>
            <a:pPr lvl="2"/>
            <a:r>
              <a:rPr lang="en-GB" dirty="0"/>
              <a:t>For example, if shared memory is configured to 64 KB, texture and load/store operations can use the remaining 64 KB of L1. </a:t>
            </a:r>
            <a:endParaRPr lang="en-US" dirty="0">
              <a:latin typeface="Arial" pitchFamily="1" charset="0"/>
            </a:endParaRPr>
          </a:p>
          <a:p>
            <a:endParaRPr lang="en-US" dirty="0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78E644-6D68-3C44-90C5-C15F9A6EA416}"/>
              </a:ext>
            </a:extLst>
          </p:cNvPr>
          <p:cNvSpPr/>
          <p:nvPr/>
        </p:nvSpPr>
        <p:spPr>
          <a:xfrm>
            <a:off x="4913474" y="6328906"/>
            <a:ext cx="35597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rial" pitchFamily="1" charset="0"/>
              </a:rPr>
              <a:t>Image courtesy of Alan Grey, NVIDIA</a:t>
            </a:r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E01B34-7F1B-E940-8744-A93F20DCD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342" y="595313"/>
            <a:ext cx="4377896" cy="5796088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2857EFB-1321-7C48-8D24-15DDE7D1CBA8}"/>
              </a:ext>
            </a:extLst>
          </p:cNvPr>
          <p:cNvSpPr/>
          <p:nvPr/>
        </p:nvSpPr>
        <p:spPr bwMode="auto">
          <a:xfrm>
            <a:off x="4547506" y="476672"/>
            <a:ext cx="4596494" cy="5328592"/>
          </a:xfrm>
          <a:prstGeom prst="roundRect">
            <a:avLst>
              <a:gd name="adj" fmla="val 5816"/>
            </a:avLst>
          </a:prstGeom>
          <a:solidFill>
            <a:schemeClr val="accent4">
              <a:alpha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64954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Volta 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>
                <a:latin typeface="Arial" pitchFamily="1" charset="0"/>
              </a:rPr>
              <a:t>NVLink</a:t>
            </a:r>
            <a:endParaRPr lang="en-US" dirty="0">
              <a:latin typeface="Arial" pitchFamily="1" charset="0"/>
            </a:endParaRPr>
          </a:p>
          <a:p>
            <a:pPr lvl="1"/>
            <a:r>
              <a:rPr lang="en-US" dirty="0">
                <a:latin typeface="Arial" pitchFamily="1" charset="0"/>
              </a:rPr>
              <a:t>Proprietary NVIDIA interconnect</a:t>
            </a:r>
          </a:p>
          <a:p>
            <a:pPr lvl="2"/>
            <a:r>
              <a:rPr lang="en-US" dirty="0">
                <a:latin typeface="Arial" pitchFamily="1" charset="0"/>
              </a:rPr>
              <a:t>Introduced with Pascal generation GPUs</a:t>
            </a:r>
          </a:p>
          <a:p>
            <a:pPr lvl="2"/>
            <a:r>
              <a:rPr lang="en-US" dirty="0">
                <a:latin typeface="Arial" pitchFamily="1" charset="0"/>
              </a:rPr>
              <a:t>Each </a:t>
            </a:r>
            <a:r>
              <a:rPr lang="en-US" dirty="0" err="1">
                <a:latin typeface="Arial" pitchFamily="1" charset="0"/>
              </a:rPr>
              <a:t>NVLink</a:t>
            </a:r>
            <a:r>
              <a:rPr lang="en-US" dirty="0">
                <a:latin typeface="Arial" pitchFamily="1" charset="0"/>
              </a:rPr>
              <a:t> connection achieving approximately 50GB/sec</a:t>
            </a:r>
          </a:p>
          <a:p>
            <a:pPr lvl="1"/>
            <a:r>
              <a:rPr lang="en-US" dirty="0">
                <a:latin typeface="Arial" pitchFamily="1" charset="0"/>
              </a:rPr>
              <a:t>Single V100 can support 6 </a:t>
            </a:r>
            <a:r>
              <a:rPr lang="en-US" dirty="0" err="1">
                <a:latin typeface="Arial" pitchFamily="1" charset="0"/>
              </a:rPr>
              <a:t>NVlink</a:t>
            </a:r>
            <a:r>
              <a:rPr lang="en-US" dirty="0">
                <a:latin typeface="Arial" pitchFamily="1" charset="0"/>
              </a:rPr>
              <a:t> connections</a:t>
            </a:r>
          </a:p>
          <a:p>
            <a:pPr lvl="2"/>
            <a:r>
              <a:rPr lang="en-US" dirty="0">
                <a:latin typeface="Arial" pitchFamily="1" charset="0"/>
              </a:rPr>
              <a:t>Achieving up to 300GB/sec</a:t>
            </a:r>
          </a:p>
          <a:p>
            <a:pPr lvl="2"/>
            <a:r>
              <a:rPr lang="en-US" dirty="0">
                <a:latin typeface="Arial" pitchFamily="1" charset="0"/>
              </a:rPr>
              <a:t>3x that of PCIe Gen 3</a:t>
            </a:r>
          </a:p>
          <a:p>
            <a:pPr lvl="1"/>
            <a:r>
              <a:rPr lang="en-US" dirty="0">
                <a:latin typeface="Arial" pitchFamily="1" charset="0"/>
              </a:rPr>
              <a:t>Can be used for GPU-GPU communication</a:t>
            </a:r>
          </a:p>
          <a:p>
            <a:pPr lvl="1"/>
            <a:r>
              <a:rPr lang="en-US" dirty="0">
                <a:latin typeface="Arial" pitchFamily="1" charset="0"/>
              </a:rPr>
              <a:t>Can also be used for CPU-GPU communication</a:t>
            </a:r>
          </a:p>
          <a:p>
            <a:pPr lvl="2"/>
            <a:r>
              <a:rPr lang="en-US" dirty="0">
                <a:latin typeface="Arial" pitchFamily="1" charset="0"/>
              </a:rPr>
              <a:t>(Currently) only with IBM Power CPU </a:t>
            </a:r>
          </a:p>
          <a:p>
            <a:pPr lvl="2"/>
            <a:r>
              <a:rPr lang="en-US" dirty="0">
                <a:latin typeface="Arial" pitchFamily="1" charset="0"/>
              </a:rPr>
              <a:t>Notably not available with Intel CPUs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24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key performance factors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5" name="TextBox 13"/>
          <p:cNvSpPr txBox="1">
            <a:spLocks noChangeArrowheads="1"/>
          </p:cNvSpPr>
          <p:nvPr/>
        </p:nvSpPr>
        <p:spPr bwMode="auto">
          <a:xfrm>
            <a:off x="1043608" y="4797152"/>
            <a:ext cx="12446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Memory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83568" y="1484784"/>
            <a:ext cx="1944216" cy="2007096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 flipV="1">
            <a:off x="467544" y="4653136"/>
            <a:ext cx="2376264" cy="72008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" name="Straight Connector 37"/>
          <p:cNvCxnSpPr>
            <a:cxnSpLocks noChangeShapeType="1"/>
          </p:cNvCxnSpPr>
          <p:nvPr/>
        </p:nvCxnSpPr>
        <p:spPr bwMode="auto">
          <a:xfrm flipH="1">
            <a:off x="1691680" y="3501008"/>
            <a:ext cx="22026" cy="1152128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</p:spPr>
      </p:cxnSp>
      <p:sp>
        <p:nvSpPr>
          <p:cNvPr id="21" name="Rectangle 20"/>
          <p:cNvSpPr/>
          <p:nvPr/>
        </p:nvSpPr>
        <p:spPr>
          <a:xfrm>
            <a:off x="1043608" y="2276872"/>
            <a:ext cx="13813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Processor</a:t>
            </a:r>
          </a:p>
        </p:txBody>
      </p:sp>
      <p:sp>
        <p:nvSpPr>
          <p:cNvPr id="22" name="Rectangle 21"/>
          <p:cNvSpPr/>
          <p:nvPr/>
        </p:nvSpPr>
        <p:spPr>
          <a:xfrm rot="16200000">
            <a:off x="895768" y="3897858"/>
            <a:ext cx="9720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DATA IN</a:t>
            </a:r>
          </a:p>
        </p:txBody>
      </p:sp>
      <p:sp>
        <p:nvSpPr>
          <p:cNvPr id="23" name="Right Arrow 22"/>
          <p:cNvSpPr/>
          <p:nvPr/>
        </p:nvSpPr>
        <p:spPr bwMode="auto">
          <a:xfrm rot="5400000" flipH="1">
            <a:off x="1187624" y="3933056"/>
            <a:ext cx="769228" cy="19316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24" name="Rectangle 23"/>
          <p:cNvSpPr/>
          <p:nvPr/>
        </p:nvSpPr>
        <p:spPr>
          <a:xfrm rot="5400000">
            <a:off x="1488368" y="3889760"/>
            <a:ext cx="11772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DATA OUT</a:t>
            </a:r>
          </a:p>
        </p:txBody>
      </p:sp>
      <p:sp>
        <p:nvSpPr>
          <p:cNvPr id="25" name="Right Arrow 24"/>
          <p:cNvSpPr/>
          <p:nvPr/>
        </p:nvSpPr>
        <p:spPr bwMode="auto">
          <a:xfrm rot="16200000" flipH="1">
            <a:off x="1475656" y="3933056"/>
            <a:ext cx="769228" cy="19316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55576" y="3068960"/>
            <a:ext cx="19186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DATA PROCESSED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sz="half" idx="1"/>
          </p:nvPr>
        </p:nvSpPr>
        <p:spPr>
          <a:xfrm>
            <a:off x="3203848" y="692696"/>
            <a:ext cx="5760640" cy="561662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Amount of data processed at one time (</a:t>
            </a:r>
            <a:r>
              <a:rPr lang="en-US" i="1" dirty="0"/>
              <a:t>Parallel processing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Processing speed on each data element (</a:t>
            </a:r>
            <a:r>
              <a:rPr lang="en-US" i="1" dirty="0"/>
              <a:t>Clock frequency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Amount of data transferred at one time (</a:t>
            </a:r>
            <a:r>
              <a:rPr lang="en-US" i="1" dirty="0"/>
              <a:t>Memory bandwidth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Time for each data element to be transferred (</a:t>
            </a:r>
            <a:r>
              <a:rPr lang="en-US" i="1" dirty="0"/>
              <a:t>Memory latency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0153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Volta 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>
                <a:latin typeface="Arial" pitchFamily="1" charset="0"/>
              </a:rPr>
              <a:t>NVLink</a:t>
            </a:r>
            <a:endParaRPr lang="en-US" dirty="0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2F6B87-5734-FA41-AA87-28C506D20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91" y="1700808"/>
            <a:ext cx="8676456" cy="428291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925AE3C-F71C-5E49-B37A-B1DA60D3337F}"/>
              </a:ext>
            </a:extLst>
          </p:cNvPr>
          <p:cNvSpPr/>
          <p:nvPr/>
        </p:nvSpPr>
        <p:spPr>
          <a:xfrm>
            <a:off x="4876800" y="6086287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/>
              <a:t>Image: https://</a:t>
            </a:r>
            <a:r>
              <a:rPr lang="en-GB" sz="1200" dirty="0" err="1"/>
              <a:t>www.nvidia.com</a:t>
            </a:r>
            <a:r>
              <a:rPr lang="en-GB" sz="1200" dirty="0"/>
              <a:t>/</a:t>
            </a:r>
            <a:r>
              <a:rPr lang="en-GB" sz="1200" dirty="0" err="1"/>
              <a:t>en</a:t>
            </a:r>
            <a:r>
              <a:rPr lang="en-GB" sz="1200" dirty="0"/>
              <a:t>-us/data-</a:t>
            </a:r>
            <a:r>
              <a:rPr lang="en-GB" sz="1200" dirty="0" err="1"/>
              <a:t>center</a:t>
            </a:r>
            <a:r>
              <a:rPr lang="en-GB" sz="1200" dirty="0"/>
              <a:t>/</a:t>
            </a:r>
            <a:r>
              <a:rPr lang="en-GB" sz="1200" dirty="0" err="1"/>
              <a:t>nvlink</a:t>
            </a:r>
            <a:r>
              <a:rPr lang="en-GB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4616320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Volta for DL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Tensor cores</a:t>
            </a:r>
          </a:p>
          <a:p>
            <a:pPr lvl="1"/>
            <a:r>
              <a:rPr lang="en-US" dirty="0">
                <a:latin typeface="Arial" pitchFamily="1" charset="0"/>
              </a:rPr>
              <a:t>Matrix multiply engines</a:t>
            </a:r>
          </a:p>
          <a:p>
            <a:pPr lvl="2"/>
            <a:r>
              <a:rPr lang="en-GB" dirty="0"/>
              <a:t>Each Tensor Core performs the following operation: D = </a:t>
            </a:r>
            <a:r>
              <a:rPr lang="en-GB" dirty="0" err="1"/>
              <a:t>AxB</a:t>
            </a:r>
            <a:r>
              <a:rPr lang="en-GB" dirty="0"/>
              <a:t> + C, where A, B, C, and D are 4x4 matrices. The matrix multiply inputs A and B are FP16 matrices, while the accumulation matrices C and D may be FP16 or FP32 matrices.</a:t>
            </a:r>
            <a:endParaRPr lang="en-US" dirty="0">
              <a:latin typeface="Arial" pitchFamily="1" charset="0"/>
            </a:endParaRPr>
          </a:p>
          <a:p>
            <a:pPr lvl="1"/>
            <a:r>
              <a:rPr lang="en-US" dirty="0">
                <a:latin typeface="Arial" pitchFamily="1" charset="0"/>
              </a:rPr>
              <a:t>Exploit “forgiving” nature of DL problems</a:t>
            </a:r>
          </a:p>
          <a:p>
            <a:pPr lvl="2"/>
            <a:r>
              <a:rPr lang="en-US" dirty="0">
                <a:latin typeface="Arial" pitchFamily="1" charset="0"/>
              </a:rPr>
              <a:t>Might prove useful for some HPC codes</a:t>
            </a:r>
          </a:p>
          <a:p>
            <a:pPr lvl="1"/>
            <a:r>
              <a:rPr lang="en-US" dirty="0">
                <a:latin typeface="Arial" pitchFamily="1" charset="0"/>
              </a:rPr>
              <a:t>Each Volta has 640 tensor cores, each performing 64 floating-point fused-multiply-add (FMA) operations per clock</a:t>
            </a:r>
          </a:p>
          <a:p>
            <a:pPr lvl="2"/>
            <a:r>
              <a:rPr lang="en-US" dirty="0">
                <a:latin typeface="Arial" pitchFamily="1" charset="0"/>
              </a:rPr>
              <a:t>125TFLOPs for training and inference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40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Volta 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Tensor cores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789274" y="5631448"/>
            <a:ext cx="60499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rial" pitchFamily="1" charset="0"/>
              </a:rPr>
              <a:t>Animation: https://</a:t>
            </a:r>
            <a:r>
              <a:rPr lang="en-US" sz="1600" dirty="0" err="1">
                <a:latin typeface="Arial" pitchFamily="1" charset="0"/>
              </a:rPr>
              <a:t>www.nvidia.com</a:t>
            </a:r>
            <a:r>
              <a:rPr lang="en-US" sz="1600" dirty="0">
                <a:latin typeface="Arial" pitchFamily="1" charset="0"/>
              </a:rPr>
              <a:t>/</a:t>
            </a:r>
            <a:r>
              <a:rPr lang="en-US" sz="1600" dirty="0" err="1">
                <a:latin typeface="Arial" pitchFamily="1" charset="0"/>
              </a:rPr>
              <a:t>en</a:t>
            </a:r>
            <a:r>
              <a:rPr lang="en-US" sz="1600" dirty="0">
                <a:latin typeface="Arial" pitchFamily="1" charset="0"/>
              </a:rPr>
              <a:t>-us/data-center/</a:t>
            </a:r>
            <a:r>
              <a:rPr lang="en-US" sz="1600" dirty="0" err="1">
                <a:latin typeface="Arial" pitchFamily="1" charset="0"/>
              </a:rPr>
              <a:t>tensorcore</a:t>
            </a:r>
            <a:r>
              <a:rPr lang="en-US" sz="1600" dirty="0">
                <a:latin typeface="Arial" pitchFamily="1" charset="0"/>
              </a:rPr>
              <a:t>/</a:t>
            </a: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C67B08-4103-6A48-852F-F4C12217B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50" y="1657350"/>
            <a:ext cx="63119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8695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NVIDIA Volta 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>
                <a:latin typeface="Arial" pitchFamily="1" charset="0"/>
              </a:rPr>
              <a:t>Optimised</a:t>
            </a:r>
            <a:r>
              <a:rPr lang="en-US" dirty="0">
                <a:latin typeface="Arial" pitchFamily="1" charset="0"/>
              </a:rPr>
              <a:t> software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22238" y="5994226"/>
            <a:ext cx="35597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rial" pitchFamily="1" charset="0"/>
              </a:rPr>
              <a:t>Image courtesy of Alan Grey, NVIDIA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995" y="692696"/>
            <a:ext cx="4953000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0556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itchFamily="1" charset="0"/>
              </a:rPr>
              <a:t>AMD </a:t>
            </a:r>
            <a:r>
              <a:rPr lang="en-GB" dirty="0" err="1">
                <a:latin typeface="Arial" pitchFamily="1" charset="0"/>
              </a:rPr>
              <a:t>FirePro</a:t>
            </a:r>
            <a:r>
              <a:rPr lang="en-GB" dirty="0">
                <a:latin typeface="Arial" pitchFamily="1" charset="0"/>
              </a:rPr>
              <a:t> </a:t>
            </a:r>
            <a:endParaRPr lang="en-US" dirty="0">
              <a:latin typeface="Arial" pitchFamily="1" charset="0"/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122238" y="692696"/>
            <a:ext cx="6898034" cy="5760640"/>
          </a:xfrm>
        </p:spPr>
        <p:txBody>
          <a:bodyPr>
            <a:normAutofit/>
          </a:bodyPr>
          <a:lstStyle/>
          <a:p>
            <a:r>
              <a:rPr lang="en-GB" dirty="0">
                <a:latin typeface="Arial" pitchFamily="1" charset="0"/>
              </a:rPr>
              <a:t>AMD acquired ATI in 2006</a:t>
            </a:r>
          </a:p>
          <a:p>
            <a:r>
              <a:rPr lang="en-GB" dirty="0">
                <a:latin typeface="Arial" pitchFamily="1" charset="0"/>
              </a:rPr>
              <a:t>AMD </a:t>
            </a:r>
            <a:r>
              <a:rPr lang="en-GB" dirty="0" err="1">
                <a:latin typeface="Arial" pitchFamily="1" charset="0"/>
              </a:rPr>
              <a:t>FirePro</a:t>
            </a:r>
            <a:r>
              <a:rPr lang="en-GB" dirty="0">
                <a:latin typeface="Arial" pitchFamily="1" charset="0"/>
              </a:rPr>
              <a:t> series: derivative of  Radeon chips with HPC enhancements</a:t>
            </a:r>
          </a:p>
          <a:p>
            <a:r>
              <a:rPr lang="en-US" dirty="0">
                <a:latin typeface="Arial" pitchFamily="1" charset="0"/>
              </a:rPr>
              <a:t>Like NVIDIA, High computational performance and high-bandwidth graphics memory</a:t>
            </a:r>
          </a:p>
          <a:p>
            <a:r>
              <a:rPr lang="en-US" dirty="0">
                <a:latin typeface="Arial" pitchFamily="1" charset="0"/>
              </a:rPr>
              <a:t>Currently much less widely used for GPGPU than NVIDIA, because of programming support issues</a:t>
            </a:r>
          </a:p>
          <a:p>
            <a:pPr lvl="1">
              <a:buFontTx/>
              <a:buNone/>
            </a:pPr>
            <a:endParaRPr lang="en-US" sz="1800" dirty="0">
              <a:latin typeface="Arial" pitchFamily="1" charset="0"/>
            </a:endParaRPr>
          </a:p>
        </p:txBody>
      </p:sp>
      <p:pic>
        <p:nvPicPr>
          <p:cNvPr id="2" name="Picture 1" descr="52625A_FirePro_S10000_375W[1]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987" y="1772816"/>
            <a:ext cx="3373013" cy="286931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 Xeon Phi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8716962" cy="61653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Intel Pentium P54C cores were originally used in CPUs in 1993</a:t>
            </a:r>
          </a:p>
          <a:p>
            <a:pPr lvl="1"/>
            <a:r>
              <a:rPr lang="en-US" dirty="0"/>
              <a:t>Simplistic and low-power compared to today’s high-end CPUs</a:t>
            </a:r>
          </a:p>
          <a:p>
            <a:r>
              <a:rPr lang="en-US" dirty="0"/>
              <a:t>KNL moved from Pentium to </a:t>
            </a:r>
            <a:r>
              <a:rPr lang="en-US" dirty="0" err="1"/>
              <a:t>Silvermont</a:t>
            </a:r>
            <a:r>
              <a:rPr lang="en-US" dirty="0"/>
              <a:t> architecture cores (adapted from Atom mobile range)</a:t>
            </a:r>
          </a:p>
          <a:p>
            <a:pPr lvl="1"/>
            <a:r>
              <a:rPr lang="en-US" dirty="0"/>
              <a:t>Faster single thread performance</a:t>
            </a:r>
          </a:p>
          <a:p>
            <a:pPr lvl="1"/>
            <a:r>
              <a:rPr lang="en-US" dirty="0"/>
              <a:t>Also integrating network controllers on chip</a:t>
            </a:r>
          </a:p>
          <a:p>
            <a:r>
              <a:rPr lang="en-US" dirty="0"/>
              <a:t>Philosophy behind Phi is to dedicate large fraction of silicone to many of these cores</a:t>
            </a:r>
          </a:p>
          <a:p>
            <a:r>
              <a:rPr lang="en-US" dirty="0"/>
              <a:t>And, similar to GPUs, original Phi used MCDRAM Memory</a:t>
            </a:r>
          </a:p>
          <a:p>
            <a:pPr lvl="1"/>
            <a:r>
              <a:rPr lang="en-US" dirty="0"/>
              <a:t>Higher memory bandwidth than standard DDR memory used by CPUs</a:t>
            </a:r>
          </a:p>
          <a:p>
            <a:pPr lvl="1"/>
            <a:r>
              <a:rPr lang="en-US" dirty="0"/>
              <a:t>KNL Stacked MCDRAM : 400GB/sec bandwidth</a:t>
            </a:r>
          </a:p>
          <a:p>
            <a:pPr lvl="5"/>
            <a:r>
              <a:rPr lang="en-US" dirty="0"/>
              <a:t>KNL to DRAM : ~90GB/sec bandwidth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 Xeon Phi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 KNL, each core has been augmented with two wide 512-bit vector unit</a:t>
            </a:r>
          </a:p>
          <a:p>
            <a:r>
              <a:rPr lang="en-US" dirty="0"/>
              <a:t>For each clock cycle, each core can operate 2 vectors of size 8 (in double precision)</a:t>
            </a:r>
          </a:p>
          <a:p>
            <a:pPr lvl="1"/>
            <a:r>
              <a:rPr lang="en-US" dirty="0"/>
              <a:t>Twice the width of 256-bit “AVX” instructions supported by current CPUs</a:t>
            </a:r>
          </a:p>
          <a:p>
            <a:r>
              <a:rPr lang="en-US" dirty="0"/>
              <a:t>Multiple cores, each performing multiple operations per cycle</a:t>
            </a:r>
          </a:p>
          <a:p>
            <a:r>
              <a:rPr lang="en-US" dirty="0"/>
              <a:t>Peak performance and memory bandwidth similar to GPUs</a:t>
            </a:r>
          </a:p>
          <a:p>
            <a:r>
              <a:rPr lang="en-US" dirty="0"/>
              <a:t>Vector units drive performance</a:t>
            </a:r>
          </a:p>
          <a:p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4399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itchFamily="1" charset="0"/>
              </a:rPr>
              <a:t>Programming</a:t>
            </a:r>
            <a:endParaRPr lang="en-US" dirty="0">
              <a:latin typeface="Arial" pitchFamily="1" charset="0"/>
            </a:endParaRPr>
          </a:p>
        </p:txBody>
      </p:sp>
      <p:sp>
        <p:nvSpPr>
          <p:cNvPr id="22531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122238" y="692696"/>
            <a:ext cx="8716962" cy="6165304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defRPr/>
            </a:pPr>
            <a:r>
              <a:rPr lang="en-GB" sz="2824" dirty="0"/>
              <a:t>GPUs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424" dirty="0"/>
              <a:t>CUDA</a:t>
            </a:r>
            <a:r>
              <a:rPr lang="en-GB" sz="2000" dirty="0"/>
              <a:t>: </a:t>
            </a:r>
            <a:r>
              <a:rPr lang="en-GB" dirty="0"/>
              <a:t>Extensions to the C language which allow interfacing to the hardware (NVIDIA proprietary)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424" dirty="0" err="1"/>
              <a:t>OpenCL</a:t>
            </a:r>
            <a:r>
              <a:rPr lang="en-GB" sz="2424" dirty="0"/>
              <a:t>: Similar to CUDA but cross-platform (including AMD and NVIDIA)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424" dirty="0"/>
              <a:t>Directives based approach: directives help compiler to automatically create code for GPU. </a:t>
            </a:r>
            <a:r>
              <a:rPr lang="en-GB" sz="2424" dirty="0" err="1"/>
              <a:t>OpenACC</a:t>
            </a:r>
            <a:r>
              <a:rPr lang="en-GB" sz="2424" dirty="0"/>
              <a:t> and now also new OpenMP 4.0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424" dirty="0"/>
              <a:t>Libraries like </a:t>
            </a:r>
            <a:r>
              <a:rPr lang="en-GB" sz="2424" dirty="0" err="1"/>
              <a:t>CuFFT</a:t>
            </a:r>
            <a:r>
              <a:rPr lang="en-GB" sz="2424" dirty="0"/>
              <a:t>, NVBLAS can also help.</a:t>
            </a:r>
          </a:p>
          <a:p>
            <a:pPr>
              <a:lnSpc>
                <a:spcPct val="120000"/>
              </a:lnSpc>
              <a:defRPr/>
            </a:pPr>
            <a:r>
              <a:rPr lang="en-GB" sz="2824" dirty="0"/>
              <a:t>Xeon Phi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424" dirty="0"/>
              <a:t>Can just use regular CPU code with </a:t>
            </a:r>
            <a:r>
              <a:rPr lang="en-GB" sz="2424" dirty="0" err="1"/>
              <a:t>OpenMP</a:t>
            </a:r>
            <a:endParaRPr lang="en-GB" sz="2424" dirty="0"/>
          </a:p>
          <a:p>
            <a:pPr lvl="2">
              <a:lnSpc>
                <a:spcPct val="120000"/>
              </a:lnSpc>
              <a:defRPr/>
            </a:pPr>
            <a:r>
              <a:rPr lang="en-GB" sz="2024" dirty="0"/>
              <a:t>Typically needs work to allow compiler to auto-</a:t>
            </a:r>
            <a:r>
              <a:rPr lang="en-GB" sz="2024" dirty="0" err="1"/>
              <a:t>vectorise</a:t>
            </a:r>
            <a:r>
              <a:rPr lang="en-GB" sz="2024" dirty="0"/>
              <a:t> efficiently</a:t>
            </a:r>
          </a:p>
          <a:p>
            <a:pPr lvl="2">
              <a:lnSpc>
                <a:spcPct val="120000"/>
              </a:lnSpc>
              <a:defRPr/>
            </a:pPr>
            <a:r>
              <a:rPr lang="en-GB" sz="2024" dirty="0"/>
              <a:t>Intel specific directives allow offloading to phi, such that fast CPU core can be used for serial parts of code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424" dirty="0"/>
              <a:t>Also Intel Thread Building Blocks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424" dirty="0"/>
              <a:t>Often need </a:t>
            </a:r>
            <a:r>
              <a:rPr lang="en-GB" sz="2424" dirty="0" err="1"/>
              <a:t>intrinsics</a:t>
            </a:r>
            <a:r>
              <a:rPr lang="en-GB" sz="2424" dirty="0"/>
              <a:t> to fully exploit performance capabilities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Box 13"/>
          <p:cNvSpPr txBox="1">
            <a:spLocks noChangeArrowheads="1"/>
          </p:cNvSpPr>
          <p:nvPr/>
        </p:nvSpPr>
        <p:spPr bwMode="auto">
          <a:xfrm>
            <a:off x="2514600" y="2895600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DRAM</a:t>
            </a:r>
          </a:p>
        </p:txBody>
      </p:sp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GPU Accelerated Systems</a:t>
            </a:r>
          </a:p>
        </p:txBody>
      </p:sp>
      <p:sp>
        <p:nvSpPr>
          <p:cNvPr id="2355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CPUs and Accelerators are used together</a:t>
            </a:r>
          </a:p>
          <a:p>
            <a:pPr lvl="1"/>
            <a:r>
              <a:rPr lang="en-US" dirty="0">
                <a:latin typeface="Arial" pitchFamily="1" charset="0"/>
              </a:rPr>
              <a:t>Communicate over PCIe bus or </a:t>
            </a:r>
            <a:r>
              <a:rPr lang="en-US" dirty="0" err="1">
                <a:latin typeface="Arial" pitchFamily="1" charset="0"/>
              </a:rPr>
              <a:t>NVLink</a:t>
            </a:r>
            <a:endParaRPr lang="en-US" dirty="0">
              <a:latin typeface="Arial" pitchFamily="1" charset="0"/>
            </a:endParaRPr>
          </a:p>
        </p:txBody>
      </p:sp>
      <p:sp>
        <p:nvSpPr>
          <p:cNvPr id="23558" name="Rectangle 4"/>
          <p:cNvSpPr>
            <a:spLocks noChangeArrowheads="1"/>
          </p:cNvSpPr>
          <p:nvPr/>
        </p:nvSpPr>
        <p:spPr bwMode="auto">
          <a:xfrm>
            <a:off x="2362200" y="3505200"/>
            <a:ext cx="1219200" cy="1143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59" name="Rectangle 7"/>
          <p:cNvSpPr>
            <a:spLocks noChangeArrowheads="1"/>
          </p:cNvSpPr>
          <p:nvPr/>
        </p:nvSpPr>
        <p:spPr bwMode="auto">
          <a:xfrm flipV="1">
            <a:off x="2209800" y="2971800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60" name="TextBox 10"/>
          <p:cNvSpPr txBox="1">
            <a:spLocks noChangeArrowheads="1"/>
          </p:cNvSpPr>
          <p:nvPr/>
        </p:nvSpPr>
        <p:spPr bwMode="auto">
          <a:xfrm>
            <a:off x="2667000" y="4038600"/>
            <a:ext cx="1841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3561" name="TextBox 11"/>
          <p:cNvSpPr txBox="1">
            <a:spLocks noChangeArrowheads="1"/>
          </p:cNvSpPr>
          <p:nvPr/>
        </p:nvSpPr>
        <p:spPr bwMode="auto">
          <a:xfrm>
            <a:off x="2590800" y="3886200"/>
            <a:ext cx="7826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CPU</a:t>
            </a:r>
          </a:p>
        </p:txBody>
      </p:sp>
      <p:cxnSp>
        <p:nvCxnSpPr>
          <p:cNvPr id="23562" name="Straight Connector 37"/>
          <p:cNvCxnSpPr>
            <a:cxnSpLocks noChangeShapeType="1"/>
            <a:stCxn id="23558" idx="0"/>
            <a:endCxn id="23559" idx="0"/>
          </p:cNvCxnSpPr>
          <p:nvPr/>
        </p:nvCxnSpPr>
        <p:spPr bwMode="auto">
          <a:xfrm rot="5400000" flipH="1" flipV="1">
            <a:off x="2895601" y="3429000"/>
            <a:ext cx="152400" cy="3175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</p:spPr>
      </p:cxnSp>
      <p:sp>
        <p:nvSpPr>
          <p:cNvPr id="23563" name="TextBox 42"/>
          <p:cNvSpPr txBox="1">
            <a:spLocks noChangeArrowheads="1"/>
          </p:cNvSpPr>
          <p:nvPr/>
        </p:nvSpPr>
        <p:spPr bwMode="auto">
          <a:xfrm>
            <a:off x="4495800" y="2895600"/>
            <a:ext cx="88678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HBM</a:t>
            </a:r>
          </a:p>
        </p:txBody>
      </p:sp>
      <p:sp>
        <p:nvSpPr>
          <p:cNvPr id="23564" name="Rectangle 43"/>
          <p:cNvSpPr>
            <a:spLocks noChangeArrowheads="1"/>
          </p:cNvSpPr>
          <p:nvPr/>
        </p:nvSpPr>
        <p:spPr bwMode="auto">
          <a:xfrm>
            <a:off x="4495800" y="3505200"/>
            <a:ext cx="1219200" cy="1143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65" name="Rectangle 44"/>
          <p:cNvSpPr>
            <a:spLocks noChangeArrowheads="1"/>
          </p:cNvSpPr>
          <p:nvPr/>
        </p:nvSpPr>
        <p:spPr bwMode="auto">
          <a:xfrm flipV="1">
            <a:off x="4343400" y="2971800"/>
            <a:ext cx="1524000" cy="3810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66" name="TextBox 45"/>
          <p:cNvSpPr txBox="1">
            <a:spLocks noChangeArrowheads="1"/>
          </p:cNvSpPr>
          <p:nvPr/>
        </p:nvSpPr>
        <p:spPr bwMode="auto">
          <a:xfrm>
            <a:off x="4800600" y="4038600"/>
            <a:ext cx="1841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3567" name="TextBox 46"/>
          <p:cNvSpPr txBox="1">
            <a:spLocks noChangeArrowheads="1"/>
          </p:cNvSpPr>
          <p:nvPr/>
        </p:nvSpPr>
        <p:spPr bwMode="auto">
          <a:xfrm>
            <a:off x="4572000" y="3933056"/>
            <a:ext cx="114145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dirty="0"/>
              <a:t>Accelerator</a:t>
            </a:r>
          </a:p>
        </p:txBody>
      </p:sp>
      <p:cxnSp>
        <p:nvCxnSpPr>
          <p:cNvPr id="23568" name="Straight Connector 47"/>
          <p:cNvCxnSpPr>
            <a:cxnSpLocks noChangeShapeType="1"/>
            <a:stCxn id="23564" idx="0"/>
            <a:endCxn id="23565" idx="0"/>
          </p:cNvCxnSpPr>
          <p:nvPr/>
        </p:nvCxnSpPr>
        <p:spPr bwMode="auto">
          <a:xfrm rot="5400000" flipH="1" flipV="1">
            <a:off x="5029201" y="3429000"/>
            <a:ext cx="152400" cy="3175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</p:spPr>
      </p:cxnSp>
      <p:sp>
        <p:nvSpPr>
          <p:cNvPr id="23569" name="TextBox 51"/>
          <p:cNvSpPr txBox="1">
            <a:spLocks noChangeArrowheads="1"/>
          </p:cNvSpPr>
          <p:nvPr/>
        </p:nvSpPr>
        <p:spPr bwMode="auto">
          <a:xfrm>
            <a:off x="3657600" y="4800600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PCIe</a:t>
            </a:r>
          </a:p>
        </p:txBody>
      </p:sp>
      <p:sp>
        <p:nvSpPr>
          <p:cNvPr id="23570" name="Rectangle 60"/>
          <p:cNvSpPr>
            <a:spLocks noChangeArrowheads="1"/>
          </p:cNvSpPr>
          <p:nvPr/>
        </p:nvSpPr>
        <p:spPr bwMode="auto">
          <a:xfrm>
            <a:off x="2705100" y="4978400"/>
            <a:ext cx="533400" cy="5334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71" name="TextBox 61"/>
          <p:cNvSpPr txBox="1">
            <a:spLocks noChangeArrowheads="1"/>
          </p:cNvSpPr>
          <p:nvPr/>
        </p:nvSpPr>
        <p:spPr bwMode="auto">
          <a:xfrm>
            <a:off x="2705100" y="5054600"/>
            <a:ext cx="52228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/>
              <a:t>I/O</a:t>
            </a:r>
          </a:p>
        </p:txBody>
      </p:sp>
      <p:sp>
        <p:nvSpPr>
          <p:cNvPr id="23572" name="Rectangle 62"/>
          <p:cNvSpPr>
            <a:spLocks noChangeArrowheads="1"/>
          </p:cNvSpPr>
          <p:nvPr/>
        </p:nvSpPr>
        <p:spPr bwMode="auto">
          <a:xfrm>
            <a:off x="4851400" y="4953000"/>
            <a:ext cx="533400" cy="5334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73" name="TextBox 63"/>
          <p:cNvSpPr txBox="1">
            <a:spLocks noChangeArrowheads="1"/>
          </p:cNvSpPr>
          <p:nvPr/>
        </p:nvSpPr>
        <p:spPr bwMode="auto">
          <a:xfrm>
            <a:off x="4851400" y="5029200"/>
            <a:ext cx="5207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/>
              <a:t>I/O</a:t>
            </a:r>
          </a:p>
        </p:txBody>
      </p:sp>
      <p:cxnSp>
        <p:nvCxnSpPr>
          <p:cNvPr id="23574" name="Straight Connector 64"/>
          <p:cNvCxnSpPr>
            <a:cxnSpLocks noChangeShapeType="1"/>
            <a:stCxn id="23570" idx="3"/>
            <a:endCxn id="23572" idx="1"/>
          </p:cNvCxnSpPr>
          <p:nvPr/>
        </p:nvCxnSpPr>
        <p:spPr bwMode="auto">
          <a:xfrm flipV="1">
            <a:off x="3238500" y="5219700"/>
            <a:ext cx="1612900" cy="2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3575" name="Straight Connector 68"/>
          <p:cNvCxnSpPr>
            <a:cxnSpLocks noChangeShapeType="1"/>
            <a:stCxn id="23558" idx="2"/>
            <a:endCxn id="23570" idx="0"/>
          </p:cNvCxnSpPr>
          <p:nvPr/>
        </p:nvCxnSpPr>
        <p:spPr bwMode="auto">
          <a:xfrm rot="16200000" flipH="1">
            <a:off x="2806700" y="4813300"/>
            <a:ext cx="330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3576" name="Straight Connector 71"/>
          <p:cNvCxnSpPr>
            <a:cxnSpLocks noChangeShapeType="1"/>
            <a:stCxn id="23564" idx="2"/>
            <a:endCxn id="23572" idx="0"/>
          </p:cNvCxnSpPr>
          <p:nvPr/>
        </p:nvCxnSpPr>
        <p:spPr bwMode="auto">
          <a:xfrm rot="16200000" flipH="1">
            <a:off x="4959350" y="4794250"/>
            <a:ext cx="304800" cy="12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318830" y="5778500"/>
            <a:ext cx="520549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/>
              <a:t>Can also be </a:t>
            </a:r>
            <a:r>
              <a:rPr lang="en-US" dirty="0" err="1"/>
              <a:t>nvlink</a:t>
            </a:r>
            <a:r>
              <a:rPr lang="en-US" dirty="0"/>
              <a:t> </a:t>
            </a:r>
          </a:p>
        </p:txBody>
      </p:sp>
      <p:cxnSp>
        <p:nvCxnSpPr>
          <p:cNvPr id="26" name="Straight Arrow Connector 25"/>
          <p:cNvCxnSpPr/>
          <p:nvPr/>
        </p:nvCxnSpPr>
        <p:spPr bwMode="auto">
          <a:xfrm flipH="1" flipV="1">
            <a:off x="4179617" y="5303709"/>
            <a:ext cx="270944" cy="4747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2882849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Scaling to larger systems</a:t>
            </a:r>
          </a:p>
        </p:txBody>
      </p:sp>
      <p:sp>
        <p:nvSpPr>
          <p:cNvPr id="82" name="Content Placeholder 2"/>
          <p:cNvSpPr>
            <a:spLocks noGrp="1"/>
          </p:cNvSpPr>
          <p:nvPr>
            <p:ph sz="half" idx="1"/>
          </p:nvPr>
        </p:nvSpPr>
        <p:spPr>
          <a:xfrm>
            <a:off x="122238" y="692696"/>
            <a:ext cx="8914258" cy="1440160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en-US" dirty="0"/>
              <a:t>Can have multiple CPUs and accelerators within each “workstation” or “shared memory node”</a:t>
            </a:r>
          </a:p>
          <a:p>
            <a:pPr lvl="1">
              <a:defRPr/>
            </a:pPr>
            <a:r>
              <a:rPr lang="en-US" dirty="0"/>
              <a:t>E.g. 2 CPUs +2 Accelerators (below)</a:t>
            </a:r>
          </a:p>
          <a:p>
            <a:pPr lvl="1">
              <a:defRPr/>
            </a:pPr>
            <a:r>
              <a:rPr lang="en-US" dirty="0"/>
              <a:t>CPUs share memory, but Accelerators do not</a:t>
            </a:r>
          </a:p>
        </p:txBody>
      </p:sp>
      <p:grpSp>
        <p:nvGrpSpPr>
          <p:cNvPr id="24581" name="Group 92"/>
          <p:cNvGrpSpPr>
            <a:grpSpLocks/>
          </p:cNvGrpSpPr>
          <p:nvPr/>
        </p:nvGrpSpPr>
        <p:grpSpPr bwMode="auto">
          <a:xfrm>
            <a:off x="1187624" y="2132856"/>
            <a:ext cx="5715000" cy="3962400"/>
            <a:chOff x="1066800" y="762000"/>
            <a:chExt cx="5867400" cy="4191000"/>
          </a:xfrm>
        </p:grpSpPr>
        <p:sp>
          <p:nvSpPr>
            <p:cNvPr id="24584" name="TextBox 4"/>
            <p:cNvSpPr txBox="1">
              <a:spLocks noChangeArrowheads="1"/>
            </p:cNvSpPr>
            <p:nvPr/>
          </p:nvSpPr>
          <p:spPr bwMode="auto">
            <a:xfrm>
              <a:off x="3713594" y="2778022"/>
              <a:ext cx="1031803" cy="358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/>
                <a:t>DRAM</a:t>
              </a:r>
            </a:p>
          </p:txBody>
        </p:sp>
        <p:sp>
          <p:nvSpPr>
            <p:cNvPr id="24585" name="Rectangle 5"/>
            <p:cNvSpPr>
              <a:spLocks noChangeArrowheads="1"/>
            </p:cNvSpPr>
            <p:nvPr/>
          </p:nvSpPr>
          <p:spPr bwMode="auto">
            <a:xfrm>
              <a:off x="3571695" y="3241123"/>
              <a:ext cx="1135206" cy="86831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586" name="Rectangle 6"/>
            <p:cNvSpPr>
              <a:spLocks noChangeArrowheads="1"/>
            </p:cNvSpPr>
            <p:nvPr/>
          </p:nvSpPr>
          <p:spPr bwMode="auto">
            <a:xfrm flipV="1">
              <a:off x="3429794" y="2835910"/>
              <a:ext cx="1419007" cy="2894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587" name="TextBox 7"/>
            <p:cNvSpPr txBox="1">
              <a:spLocks noChangeArrowheads="1"/>
            </p:cNvSpPr>
            <p:nvPr/>
          </p:nvSpPr>
          <p:spPr bwMode="auto">
            <a:xfrm>
              <a:off x="3855496" y="3646336"/>
              <a:ext cx="171944" cy="331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 sz="1600"/>
            </a:p>
          </p:txBody>
        </p:sp>
        <p:sp>
          <p:nvSpPr>
            <p:cNvPr id="24588" name="TextBox 8"/>
            <p:cNvSpPr txBox="1">
              <a:spLocks noChangeArrowheads="1"/>
            </p:cNvSpPr>
            <p:nvPr/>
          </p:nvSpPr>
          <p:spPr bwMode="auto">
            <a:xfrm>
              <a:off x="3784546" y="3530563"/>
              <a:ext cx="729418" cy="358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/>
                <a:t>CPU</a:t>
              </a:r>
            </a:p>
          </p:txBody>
        </p:sp>
        <p:cxnSp>
          <p:nvCxnSpPr>
            <p:cNvPr id="24589" name="Straight Connector 9"/>
            <p:cNvCxnSpPr>
              <a:cxnSpLocks noChangeShapeType="1"/>
              <a:stCxn id="24585" idx="0"/>
              <a:endCxn id="24586" idx="0"/>
            </p:cNvCxnSpPr>
            <p:nvPr/>
          </p:nvCxnSpPr>
          <p:spPr bwMode="auto">
            <a:xfrm rot="5400000" flipH="1" flipV="1">
              <a:off x="4081410" y="3183099"/>
              <a:ext cx="115775" cy="1479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4590" name="Rectangle 11"/>
            <p:cNvSpPr>
              <a:spLocks noChangeArrowheads="1"/>
            </p:cNvSpPr>
            <p:nvPr/>
          </p:nvSpPr>
          <p:spPr bwMode="auto">
            <a:xfrm>
              <a:off x="5558305" y="3241123"/>
              <a:ext cx="1135206" cy="86831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591" name="TextBox 13"/>
            <p:cNvSpPr txBox="1">
              <a:spLocks noChangeArrowheads="1"/>
            </p:cNvSpPr>
            <p:nvPr/>
          </p:nvSpPr>
          <p:spPr bwMode="auto">
            <a:xfrm>
              <a:off x="5842107" y="3646336"/>
              <a:ext cx="171944" cy="331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 sz="1600"/>
            </a:p>
          </p:txBody>
        </p:sp>
        <p:sp>
          <p:nvSpPr>
            <p:cNvPr id="24594" name="Rectangle 17"/>
            <p:cNvSpPr>
              <a:spLocks noChangeArrowheads="1"/>
            </p:cNvSpPr>
            <p:nvPr/>
          </p:nvSpPr>
          <p:spPr bwMode="auto">
            <a:xfrm>
              <a:off x="3891694" y="4360675"/>
              <a:ext cx="496653" cy="405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595" name="TextBox 18"/>
            <p:cNvSpPr txBox="1">
              <a:spLocks noChangeArrowheads="1"/>
            </p:cNvSpPr>
            <p:nvPr/>
          </p:nvSpPr>
          <p:spPr bwMode="auto">
            <a:xfrm>
              <a:off x="3891695" y="4418561"/>
              <a:ext cx="484963" cy="358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/>
                <a:t>I/O</a:t>
              </a:r>
            </a:p>
          </p:txBody>
        </p:sp>
        <p:sp>
          <p:nvSpPr>
            <p:cNvPr id="24596" name="Rectangle 19"/>
            <p:cNvSpPr>
              <a:spLocks noChangeArrowheads="1"/>
            </p:cNvSpPr>
            <p:nvPr/>
          </p:nvSpPr>
          <p:spPr bwMode="auto">
            <a:xfrm>
              <a:off x="5888925" y="4340987"/>
              <a:ext cx="496653" cy="405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597" name="TextBox 20"/>
            <p:cNvSpPr txBox="1">
              <a:spLocks noChangeArrowheads="1"/>
            </p:cNvSpPr>
            <p:nvPr/>
          </p:nvSpPr>
          <p:spPr bwMode="auto">
            <a:xfrm>
              <a:off x="5888925" y="4398876"/>
              <a:ext cx="484963" cy="358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/>
                <a:t>I/O</a:t>
              </a:r>
            </a:p>
          </p:txBody>
        </p:sp>
        <p:cxnSp>
          <p:nvCxnSpPr>
            <p:cNvPr id="24598" name="Straight Connector 21"/>
            <p:cNvCxnSpPr>
              <a:cxnSpLocks noChangeShapeType="1"/>
              <a:stCxn id="24594" idx="3"/>
              <a:endCxn id="24596" idx="1"/>
            </p:cNvCxnSpPr>
            <p:nvPr/>
          </p:nvCxnSpPr>
          <p:spPr bwMode="auto">
            <a:xfrm flipV="1">
              <a:off x="4388347" y="4543594"/>
              <a:ext cx="1500578" cy="196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4599" name="Straight Connector 22"/>
            <p:cNvCxnSpPr>
              <a:cxnSpLocks noChangeShapeType="1"/>
              <a:stCxn id="24585" idx="2"/>
              <a:endCxn id="24594" idx="0"/>
            </p:cNvCxnSpPr>
            <p:nvPr/>
          </p:nvCxnSpPr>
          <p:spPr bwMode="auto">
            <a:xfrm rot="16200000" flipH="1">
              <a:off x="4014040" y="4234695"/>
              <a:ext cx="251238" cy="72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4600" name="Straight Connector 23"/>
            <p:cNvCxnSpPr>
              <a:cxnSpLocks noChangeShapeType="1"/>
              <a:stCxn id="24590" idx="2"/>
              <a:endCxn id="24596" idx="0"/>
            </p:cNvCxnSpPr>
            <p:nvPr/>
          </p:nvCxnSpPr>
          <p:spPr bwMode="auto">
            <a:xfrm rot="16200000" flipH="1">
              <a:off x="6015804" y="4219540"/>
              <a:ext cx="231550" cy="1134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4601" name="Rectangle 25"/>
            <p:cNvSpPr>
              <a:spLocks noChangeArrowheads="1"/>
            </p:cNvSpPr>
            <p:nvPr/>
          </p:nvSpPr>
          <p:spPr bwMode="auto">
            <a:xfrm>
              <a:off x="3571695" y="1793933"/>
              <a:ext cx="1135206" cy="86831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602" name="TextBox 27"/>
            <p:cNvSpPr txBox="1">
              <a:spLocks noChangeArrowheads="1"/>
            </p:cNvSpPr>
            <p:nvPr/>
          </p:nvSpPr>
          <p:spPr bwMode="auto">
            <a:xfrm>
              <a:off x="3855496" y="2199146"/>
              <a:ext cx="171944" cy="331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 sz="1600"/>
            </a:p>
          </p:txBody>
        </p:sp>
        <p:sp>
          <p:nvSpPr>
            <p:cNvPr id="24603" name="TextBox 28"/>
            <p:cNvSpPr txBox="1">
              <a:spLocks noChangeArrowheads="1"/>
            </p:cNvSpPr>
            <p:nvPr/>
          </p:nvSpPr>
          <p:spPr bwMode="auto">
            <a:xfrm>
              <a:off x="3784546" y="2083370"/>
              <a:ext cx="729418" cy="358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/>
                <a:t>CPU</a:t>
              </a:r>
            </a:p>
          </p:txBody>
        </p:sp>
        <p:sp>
          <p:nvSpPr>
            <p:cNvPr id="24604" name="TextBox 33"/>
            <p:cNvSpPr txBox="1">
              <a:spLocks noChangeArrowheads="1"/>
            </p:cNvSpPr>
            <p:nvPr/>
          </p:nvSpPr>
          <p:spPr bwMode="auto">
            <a:xfrm>
              <a:off x="5925939" y="1912224"/>
              <a:ext cx="171944" cy="331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 sz="1600"/>
            </a:p>
          </p:txBody>
        </p:sp>
        <p:sp>
          <p:nvSpPr>
            <p:cNvPr id="24605" name="TextBox 36"/>
            <p:cNvSpPr txBox="1">
              <a:spLocks noChangeArrowheads="1"/>
            </p:cNvSpPr>
            <p:nvPr/>
          </p:nvSpPr>
          <p:spPr bwMode="auto">
            <a:xfrm>
              <a:off x="4486424" y="870443"/>
              <a:ext cx="1412744" cy="358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sz="1600" dirty="0"/>
                <a:t>PCIe / </a:t>
              </a:r>
              <a:r>
                <a:rPr lang="en-US" sz="1600" dirty="0" err="1"/>
                <a:t>nvlink</a:t>
              </a:r>
              <a:endParaRPr lang="en-US" sz="1600" dirty="0"/>
            </a:p>
          </p:txBody>
        </p:sp>
        <p:sp>
          <p:nvSpPr>
            <p:cNvPr id="24606" name="Rectangle 37"/>
            <p:cNvSpPr>
              <a:spLocks noChangeArrowheads="1"/>
            </p:cNvSpPr>
            <p:nvPr/>
          </p:nvSpPr>
          <p:spPr bwMode="auto">
            <a:xfrm>
              <a:off x="3890248" y="1031551"/>
              <a:ext cx="496653" cy="405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607" name="TextBox 38"/>
            <p:cNvSpPr txBox="1">
              <a:spLocks noChangeArrowheads="1"/>
            </p:cNvSpPr>
            <p:nvPr/>
          </p:nvSpPr>
          <p:spPr bwMode="auto">
            <a:xfrm>
              <a:off x="3890249" y="1089438"/>
              <a:ext cx="484963" cy="358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/>
                <a:t>I/O</a:t>
              </a:r>
            </a:p>
          </p:txBody>
        </p:sp>
        <p:sp>
          <p:nvSpPr>
            <p:cNvPr id="24608" name="Rectangle 39"/>
            <p:cNvSpPr>
              <a:spLocks noChangeArrowheads="1"/>
            </p:cNvSpPr>
            <p:nvPr/>
          </p:nvSpPr>
          <p:spPr bwMode="auto">
            <a:xfrm>
              <a:off x="5887479" y="1011863"/>
              <a:ext cx="496653" cy="405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609" name="TextBox 40"/>
            <p:cNvSpPr txBox="1">
              <a:spLocks noChangeArrowheads="1"/>
            </p:cNvSpPr>
            <p:nvPr/>
          </p:nvSpPr>
          <p:spPr bwMode="auto">
            <a:xfrm>
              <a:off x="5887479" y="1069750"/>
              <a:ext cx="484963" cy="358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/>
                <a:t>I/O</a:t>
              </a:r>
            </a:p>
          </p:txBody>
        </p:sp>
        <p:cxnSp>
          <p:nvCxnSpPr>
            <p:cNvPr id="24610" name="Straight Connector 41"/>
            <p:cNvCxnSpPr>
              <a:cxnSpLocks noChangeShapeType="1"/>
              <a:stCxn id="24606" idx="3"/>
              <a:endCxn id="24608" idx="1"/>
            </p:cNvCxnSpPr>
            <p:nvPr/>
          </p:nvCxnSpPr>
          <p:spPr bwMode="auto">
            <a:xfrm flipV="1">
              <a:off x="4386901" y="1214469"/>
              <a:ext cx="1500578" cy="196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4611" name="Straight Connector 42"/>
            <p:cNvCxnSpPr>
              <a:cxnSpLocks noChangeShapeType="1"/>
              <a:stCxn id="24601" idx="0"/>
              <a:endCxn id="24606" idx="2"/>
            </p:cNvCxnSpPr>
            <p:nvPr/>
          </p:nvCxnSpPr>
          <p:spPr bwMode="auto">
            <a:xfrm rot="16200000" flipV="1">
              <a:off x="3960352" y="1614986"/>
              <a:ext cx="357169" cy="72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4612" name="Straight Connector 43"/>
            <p:cNvCxnSpPr>
              <a:cxnSpLocks noChangeShapeType="1"/>
              <a:stCxn id="24614" idx="0"/>
              <a:endCxn id="24608" idx="2"/>
            </p:cNvCxnSpPr>
            <p:nvPr/>
          </p:nvCxnSpPr>
          <p:spPr bwMode="auto">
            <a:xfrm rot="16200000" flipV="1">
              <a:off x="5947613" y="1605269"/>
              <a:ext cx="379373" cy="29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4613" name="Straight Connector 47"/>
            <p:cNvCxnSpPr>
              <a:cxnSpLocks noChangeShapeType="1"/>
            </p:cNvCxnSpPr>
            <p:nvPr/>
          </p:nvCxnSpPr>
          <p:spPr bwMode="auto">
            <a:xfrm rot="5400000">
              <a:off x="4052466" y="2748942"/>
              <a:ext cx="173663" cy="1479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4614" name="Rectangle 58"/>
            <p:cNvSpPr>
              <a:spLocks noChangeArrowheads="1"/>
            </p:cNvSpPr>
            <p:nvPr/>
          </p:nvSpPr>
          <p:spPr bwMode="auto">
            <a:xfrm>
              <a:off x="5571188" y="1796448"/>
              <a:ext cx="1135206" cy="86831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615" name="TextBox 59"/>
            <p:cNvSpPr txBox="1">
              <a:spLocks noChangeArrowheads="1"/>
            </p:cNvSpPr>
            <p:nvPr/>
          </p:nvSpPr>
          <p:spPr bwMode="auto">
            <a:xfrm>
              <a:off x="5854990" y="2201661"/>
              <a:ext cx="171944" cy="331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 sz="1600"/>
            </a:p>
          </p:txBody>
        </p:sp>
        <p:sp>
          <p:nvSpPr>
            <p:cNvPr id="24616" name="TextBox 60"/>
            <p:cNvSpPr txBox="1">
              <a:spLocks noChangeArrowheads="1"/>
            </p:cNvSpPr>
            <p:nvPr/>
          </p:nvSpPr>
          <p:spPr bwMode="auto">
            <a:xfrm>
              <a:off x="5478682" y="1983457"/>
              <a:ext cx="1355256" cy="6185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dirty="0"/>
                <a:t>Accelerator +</a:t>
              </a:r>
            </a:p>
            <a:p>
              <a:pPr algn="ctr"/>
              <a:r>
                <a:rPr lang="en-US" sz="1600" dirty="0"/>
                <a:t> HBM </a:t>
              </a:r>
            </a:p>
          </p:txBody>
        </p:sp>
        <p:cxnSp>
          <p:nvCxnSpPr>
            <p:cNvPr id="24617" name="Straight Connector 70"/>
            <p:cNvCxnSpPr>
              <a:cxnSpLocks noChangeShapeType="1"/>
              <a:stCxn id="24607" idx="1"/>
            </p:cNvCxnSpPr>
            <p:nvPr/>
          </p:nvCxnSpPr>
          <p:spPr bwMode="auto">
            <a:xfrm rot="10800000">
              <a:off x="2972596" y="1258074"/>
              <a:ext cx="917654" cy="104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4618" name="Straight Connector 73"/>
            <p:cNvCxnSpPr>
              <a:cxnSpLocks noChangeShapeType="1"/>
            </p:cNvCxnSpPr>
            <p:nvPr/>
          </p:nvCxnSpPr>
          <p:spPr bwMode="auto">
            <a:xfrm rot="5400000">
              <a:off x="1296194" y="2934473"/>
              <a:ext cx="33528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4619" name="Straight Connector 76"/>
            <p:cNvCxnSpPr>
              <a:cxnSpLocks noChangeShapeType="1"/>
              <a:endCxn id="24595" idx="1"/>
            </p:cNvCxnSpPr>
            <p:nvPr/>
          </p:nvCxnSpPr>
          <p:spPr bwMode="auto">
            <a:xfrm flipV="1">
              <a:off x="2972594" y="4597604"/>
              <a:ext cx="919101" cy="1327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4620" name="Rectangle 82"/>
            <p:cNvSpPr>
              <a:spLocks noChangeArrowheads="1"/>
            </p:cNvSpPr>
            <p:nvPr/>
          </p:nvSpPr>
          <p:spPr bwMode="auto">
            <a:xfrm>
              <a:off x="2667000" y="762000"/>
              <a:ext cx="4267200" cy="41910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621" name="Rectangle 84"/>
            <p:cNvSpPr>
              <a:spLocks noChangeArrowheads="1"/>
            </p:cNvSpPr>
            <p:nvPr/>
          </p:nvSpPr>
          <p:spPr bwMode="auto">
            <a:xfrm>
              <a:off x="1066800" y="2362200"/>
              <a:ext cx="11430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4622" name="TextBox 85"/>
            <p:cNvSpPr txBox="1">
              <a:spLocks noChangeArrowheads="1"/>
            </p:cNvSpPr>
            <p:nvPr/>
          </p:nvSpPr>
          <p:spPr bwMode="auto">
            <a:xfrm>
              <a:off x="1066800" y="2590799"/>
              <a:ext cx="1295400" cy="358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/>
                <a:t>Interconnect</a:t>
              </a:r>
            </a:p>
          </p:txBody>
        </p:sp>
        <p:cxnSp>
          <p:nvCxnSpPr>
            <p:cNvPr id="24623" name="Straight Connector 87"/>
            <p:cNvCxnSpPr>
              <a:cxnSpLocks noChangeShapeType="1"/>
            </p:cNvCxnSpPr>
            <p:nvPr/>
          </p:nvCxnSpPr>
          <p:spPr bwMode="auto">
            <a:xfrm rot="10800000">
              <a:off x="2209800" y="2819400"/>
              <a:ext cx="7620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24582" name="TextBox 93"/>
          <p:cNvSpPr txBox="1">
            <a:spLocks noChangeArrowheads="1"/>
          </p:cNvSpPr>
          <p:nvPr/>
        </p:nvSpPr>
        <p:spPr bwMode="auto">
          <a:xfrm>
            <a:off x="425624" y="5028456"/>
            <a:ext cx="1981200" cy="73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400"/>
              <a:t>Interconnect allows multiple nodes to be connected</a:t>
            </a:r>
          </a:p>
        </p:txBody>
      </p:sp>
      <p:cxnSp>
        <p:nvCxnSpPr>
          <p:cNvPr id="24583" name="Straight Arrow Connector 95"/>
          <p:cNvCxnSpPr>
            <a:cxnSpLocks noChangeShapeType="1"/>
          </p:cNvCxnSpPr>
          <p:nvPr/>
        </p:nvCxnSpPr>
        <p:spPr bwMode="auto">
          <a:xfrm rot="5400000" flipH="1" flipV="1">
            <a:off x="1035224" y="4661520"/>
            <a:ext cx="533400" cy="2286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49" name="TextBox 60"/>
          <p:cNvSpPr txBox="1">
            <a:spLocks noChangeArrowheads="1"/>
          </p:cNvSpPr>
          <p:nvPr/>
        </p:nvSpPr>
        <p:spPr bwMode="auto">
          <a:xfrm>
            <a:off x="5436096" y="4653136"/>
            <a:ext cx="1320055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/>
              <a:t>Accelerator +</a:t>
            </a:r>
          </a:p>
          <a:p>
            <a:pPr algn="ctr"/>
            <a:r>
              <a:rPr lang="en-US" sz="1600" dirty="0"/>
              <a:t> HBM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sp>
        <p:nvSpPr>
          <p:cNvPr id="48" name="TextBox 36">
            <a:extLst>
              <a:ext uri="{FF2B5EF4-FFF2-40B4-BE49-F238E27FC236}">
                <a16:creationId xmlns:a16="http://schemas.microsoft.com/office/drawing/2014/main" id="{6368419F-070E-4D4E-A8F4-F6077EBF8C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5396" y="5401509"/>
            <a:ext cx="1376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600" dirty="0"/>
              <a:t>PCIe / </a:t>
            </a:r>
            <a:r>
              <a:rPr lang="en-US" sz="1600" dirty="0" err="1"/>
              <a:t>nvlink</a:t>
            </a:r>
            <a:endParaRPr lang="en-US" sz="16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730824-1F6D-8D46-AA75-D459720A7CDE}"/>
              </a:ext>
            </a:extLst>
          </p:cNvPr>
          <p:cNvCxnSpPr>
            <a:stCxn id="24614" idx="2"/>
            <a:endCxn id="24590" idx="0"/>
          </p:cNvCxnSpPr>
          <p:nvPr/>
        </p:nvCxnSpPr>
        <p:spPr bwMode="auto">
          <a:xfrm flipH="1">
            <a:off x="6115327" y="3931831"/>
            <a:ext cx="12548" cy="54492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1" name="TextBox 36">
            <a:extLst>
              <a:ext uri="{FF2B5EF4-FFF2-40B4-BE49-F238E27FC236}">
                <a16:creationId xmlns:a16="http://schemas.microsoft.com/office/drawing/2014/main" id="{41125200-9334-954A-90F9-EC42B0BB0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8030" y="3992052"/>
            <a:ext cx="1376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nvlink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381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key performance factors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5" name="TextBox 13"/>
          <p:cNvSpPr txBox="1">
            <a:spLocks noChangeArrowheads="1"/>
          </p:cNvSpPr>
          <p:nvPr/>
        </p:nvSpPr>
        <p:spPr bwMode="auto">
          <a:xfrm>
            <a:off x="1043608" y="4797152"/>
            <a:ext cx="12446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Memory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83568" y="1484784"/>
            <a:ext cx="1944216" cy="2007096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 flipV="1">
            <a:off x="467544" y="4653136"/>
            <a:ext cx="2376264" cy="72008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" name="Straight Connector 37"/>
          <p:cNvCxnSpPr>
            <a:cxnSpLocks noChangeShapeType="1"/>
          </p:cNvCxnSpPr>
          <p:nvPr/>
        </p:nvCxnSpPr>
        <p:spPr bwMode="auto">
          <a:xfrm flipH="1">
            <a:off x="1691680" y="3501008"/>
            <a:ext cx="22026" cy="1152128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</p:spPr>
      </p:cxnSp>
      <p:sp>
        <p:nvSpPr>
          <p:cNvPr id="21" name="Rectangle 20"/>
          <p:cNvSpPr/>
          <p:nvPr/>
        </p:nvSpPr>
        <p:spPr>
          <a:xfrm>
            <a:off x="1043608" y="2276872"/>
            <a:ext cx="13813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Processor</a:t>
            </a:r>
          </a:p>
        </p:txBody>
      </p:sp>
      <p:sp>
        <p:nvSpPr>
          <p:cNvPr id="22" name="Rectangle 21"/>
          <p:cNvSpPr/>
          <p:nvPr/>
        </p:nvSpPr>
        <p:spPr>
          <a:xfrm rot="16200000">
            <a:off x="895768" y="3897858"/>
            <a:ext cx="9720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DATA IN</a:t>
            </a:r>
          </a:p>
        </p:txBody>
      </p:sp>
      <p:sp>
        <p:nvSpPr>
          <p:cNvPr id="23" name="Right Arrow 22"/>
          <p:cNvSpPr/>
          <p:nvPr/>
        </p:nvSpPr>
        <p:spPr bwMode="auto">
          <a:xfrm rot="5400000" flipH="1">
            <a:off x="1187624" y="3933056"/>
            <a:ext cx="769228" cy="19316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24" name="Rectangle 23"/>
          <p:cNvSpPr/>
          <p:nvPr/>
        </p:nvSpPr>
        <p:spPr>
          <a:xfrm rot="5400000">
            <a:off x="1488368" y="3889760"/>
            <a:ext cx="11772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DATA OUT</a:t>
            </a:r>
          </a:p>
        </p:txBody>
      </p:sp>
      <p:sp>
        <p:nvSpPr>
          <p:cNvPr id="25" name="Right Arrow 24"/>
          <p:cNvSpPr/>
          <p:nvPr/>
        </p:nvSpPr>
        <p:spPr bwMode="auto">
          <a:xfrm rot="16200000" flipH="1">
            <a:off x="1475656" y="3933056"/>
            <a:ext cx="769228" cy="19316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55576" y="3068960"/>
            <a:ext cx="19186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DATA PROCESSED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sz="half" idx="1"/>
          </p:nvPr>
        </p:nvSpPr>
        <p:spPr>
          <a:xfrm>
            <a:off x="3203848" y="692696"/>
            <a:ext cx="5760640" cy="273630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i="1" dirty="0"/>
              <a:t>Parallel processing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Clock frequency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Memory bandwidth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Memory latency</a:t>
            </a:r>
            <a:endParaRPr lang="en-US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3203848" y="3429000"/>
            <a:ext cx="5635352" cy="3096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/>
          </a:bodyPr>
          <a:lstStyle>
            <a:lvl1pPr marL="342900" indent="-342900" algn="l" rtl="0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SzPct val="120000"/>
              <a:buChar char="•"/>
              <a:defRPr sz="2800">
                <a:solidFill>
                  <a:srgbClr val="00114D"/>
                </a:solidFill>
                <a:latin typeface="Arial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114D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114D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rgbClr val="00114D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rgbClr val="00114D"/>
                </a:solidFill>
                <a:latin typeface="Arial" charset="0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rgbClr val="00114D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rgbClr val="00114D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rgbClr val="00114D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rgbClr val="00114D"/>
                </a:solidFill>
                <a:latin typeface="+mn-lt"/>
                <a:ea typeface="+mn-ea"/>
              </a:defRPr>
            </a:lvl9pPr>
          </a:lstStyle>
          <a:p>
            <a:r>
              <a:rPr lang="en-US" dirty="0"/>
              <a:t>Different computational problems are sensitive to these in different ways from one another</a:t>
            </a:r>
          </a:p>
          <a:p>
            <a:r>
              <a:rPr lang="en-US" dirty="0"/>
              <a:t>Different architectures address these factors in different ways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45509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GPU Accelerated Supercomputer</a:t>
            </a:r>
          </a:p>
        </p:txBody>
      </p:sp>
      <p:sp>
        <p:nvSpPr>
          <p:cNvPr id="25605" name="Rectangle 5"/>
          <p:cNvSpPr>
            <a:spLocks noChangeArrowheads="1"/>
          </p:cNvSpPr>
          <p:nvPr/>
        </p:nvSpPr>
        <p:spPr bwMode="auto">
          <a:xfrm>
            <a:off x="1066800" y="12192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06" name="TextBox 6"/>
          <p:cNvSpPr txBox="1">
            <a:spLocks noChangeArrowheads="1"/>
          </p:cNvSpPr>
          <p:nvPr/>
        </p:nvSpPr>
        <p:spPr bwMode="auto">
          <a:xfrm>
            <a:off x="1066800" y="1371600"/>
            <a:ext cx="12954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 err="1"/>
              <a:t>Acc</a:t>
            </a:r>
            <a:r>
              <a:rPr lang="en-US" sz="1800" dirty="0"/>
              <a:t>.+CPU </a:t>
            </a:r>
          </a:p>
          <a:p>
            <a:r>
              <a:rPr lang="en-US" sz="1800" dirty="0"/>
              <a:t>Node</a:t>
            </a:r>
          </a:p>
        </p:txBody>
      </p:sp>
      <p:sp>
        <p:nvSpPr>
          <p:cNvPr id="25607" name="Rectangle 7"/>
          <p:cNvSpPr>
            <a:spLocks noChangeArrowheads="1"/>
          </p:cNvSpPr>
          <p:nvPr/>
        </p:nvSpPr>
        <p:spPr bwMode="auto">
          <a:xfrm>
            <a:off x="2819400" y="12192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08" name="TextBox 8"/>
          <p:cNvSpPr txBox="1">
            <a:spLocks noChangeArrowheads="1"/>
          </p:cNvSpPr>
          <p:nvPr/>
        </p:nvSpPr>
        <p:spPr bwMode="auto">
          <a:xfrm>
            <a:off x="2819400" y="1371600"/>
            <a:ext cx="12954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 err="1"/>
              <a:t>Acc</a:t>
            </a:r>
            <a:r>
              <a:rPr lang="en-US" sz="1800" dirty="0"/>
              <a:t>.+CPU </a:t>
            </a:r>
          </a:p>
          <a:p>
            <a:r>
              <a:rPr lang="en-US" sz="1800" dirty="0"/>
              <a:t>Node</a:t>
            </a:r>
          </a:p>
        </p:txBody>
      </p:sp>
      <p:sp>
        <p:nvSpPr>
          <p:cNvPr id="25609" name="Rectangle 11"/>
          <p:cNvSpPr>
            <a:spLocks noChangeArrowheads="1"/>
          </p:cNvSpPr>
          <p:nvPr/>
        </p:nvSpPr>
        <p:spPr bwMode="auto">
          <a:xfrm>
            <a:off x="5486400" y="12192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10" name="TextBox 12"/>
          <p:cNvSpPr txBox="1">
            <a:spLocks noChangeArrowheads="1"/>
          </p:cNvSpPr>
          <p:nvPr/>
        </p:nvSpPr>
        <p:spPr bwMode="auto">
          <a:xfrm>
            <a:off x="5486400" y="1371600"/>
            <a:ext cx="12954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 err="1"/>
              <a:t>Acc</a:t>
            </a:r>
            <a:r>
              <a:rPr lang="en-US" sz="1800" dirty="0"/>
              <a:t>.+CPU </a:t>
            </a:r>
          </a:p>
          <a:p>
            <a:r>
              <a:rPr lang="en-US" sz="1800" dirty="0"/>
              <a:t>Node</a:t>
            </a:r>
          </a:p>
        </p:txBody>
      </p:sp>
      <p:sp>
        <p:nvSpPr>
          <p:cNvPr id="25611" name="Rectangle 13"/>
          <p:cNvSpPr>
            <a:spLocks noChangeArrowheads="1"/>
          </p:cNvSpPr>
          <p:nvPr/>
        </p:nvSpPr>
        <p:spPr bwMode="auto">
          <a:xfrm>
            <a:off x="1066800" y="25146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12" name="TextBox 14"/>
          <p:cNvSpPr txBox="1">
            <a:spLocks noChangeArrowheads="1"/>
          </p:cNvSpPr>
          <p:nvPr/>
        </p:nvSpPr>
        <p:spPr bwMode="auto">
          <a:xfrm>
            <a:off x="1066800" y="2667000"/>
            <a:ext cx="12954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 err="1"/>
              <a:t>Acc</a:t>
            </a:r>
            <a:r>
              <a:rPr lang="en-US" sz="1800" dirty="0"/>
              <a:t>.+CPU </a:t>
            </a:r>
          </a:p>
          <a:p>
            <a:r>
              <a:rPr lang="en-US" sz="1800" dirty="0"/>
              <a:t>Node</a:t>
            </a:r>
          </a:p>
        </p:txBody>
      </p:sp>
      <p:sp>
        <p:nvSpPr>
          <p:cNvPr id="25613" name="Rectangle 15"/>
          <p:cNvSpPr>
            <a:spLocks noChangeArrowheads="1"/>
          </p:cNvSpPr>
          <p:nvPr/>
        </p:nvSpPr>
        <p:spPr bwMode="auto">
          <a:xfrm>
            <a:off x="2819400" y="25146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14" name="TextBox 16"/>
          <p:cNvSpPr txBox="1">
            <a:spLocks noChangeArrowheads="1"/>
          </p:cNvSpPr>
          <p:nvPr/>
        </p:nvSpPr>
        <p:spPr bwMode="auto">
          <a:xfrm>
            <a:off x="2819400" y="2667000"/>
            <a:ext cx="12954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 err="1"/>
              <a:t>Acc</a:t>
            </a:r>
            <a:r>
              <a:rPr lang="en-US" sz="1800" dirty="0"/>
              <a:t>.+CPU </a:t>
            </a:r>
          </a:p>
          <a:p>
            <a:r>
              <a:rPr lang="en-US" sz="1800" dirty="0"/>
              <a:t>Node</a:t>
            </a:r>
          </a:p>
        </p:txBody>
      </p:sp>
      <p:sp>
        <p:nvSpPr>
          <p:cNvPr id="25615" name="Rectangle 19"/>
          <p:cNvSpPr>
            <a:spLocks noChangeArrowheads="1"/>
          </p:cNvSpPr>
          <p:nvPr/>
        </p:nvSpPr>
        <p:spPr bwMode="auto">
          <a:xfrm>
            <a:off x="5486400" y="25146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16" name="TextBox 20"/>
          <p:cNvSpPr txBox="1">
            <a:spLocks noChangeArrowheads="1"/>
          </p:cNvSpPr>
          <p:nvPr/>
        </p:nvSpPr>
        <p:spPr bwMode="auto">
          <a:xfrm>
            <a:off x="5486400" y="2667000"/>
            <a:ext cx="12954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 err="1"/>
              <a:t>Acc</a:t>
            </a:r>
            <a:r>
              <a:rPr lang="en-US" sz="1800" dirty="0"/>
              <a:t>.+CPU </a:t>
            </a:r>
          </a:p>
          <a:p>
            <a:r>
              <a:rPr lang="en-US" sz="1800" dirty="0"/>
              <a:t>Node</a:t>
            </a:r>
          </a:p>
        </p:txBody>
      </p:sp>
      <p:sp>
        <p:nvSpPr>
          <p:cNvPr id="25617" name="Rectangle 21"/>
          <p:cNvSpPr>
            <a:spLocks noChangeArrowheads="1"/>
          </p:cNvSpPr>
          <p:nvPr/>
        </p:nvSpPr>
        <p:spPr bwMode="auto">
          <a:xfrm>
            <a:off x="1066800" y="43434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18" name="TextBox 22"/>
          <p:cNvSpPr txBox="1">
            <a:spLocks noChangeArrowheads="1"/>
          </p:cNvSpPr>
          <p:nvPr/>
        </p:nvSpPr>
        <p:spPr bwMode="auto">
          <a:xfrm>
            <a:off x="1066800" y="4495800"/>
            <a:ext cx="12954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 err="1"/>
              <a:t>Acc</a:t>
            </a:r>
            <a:r>
              <a:rPr lang="en-US" sz="1800" dirty="0"/>
              <a:t>.+CPU </a:t>
            </a:r>
          </a:p>
          <a:p>
            <a:r>
              <a:rPr lang="en-US" sz="1800" dirty="0"/>
              <a:t>Node</a:t>
            </a:r>
          </a:p>
        </p:txBody>
      </p:sp>
      <p:sp>
        <p:nvSpPr>
          <p:cNvPr id="25619" name="Rectangle 23"/>
          <p:cNvSpPr>
            <a:spLocks noChangeArrowheads="1"/>
          </p:cNvSpPr>
          <p:nvPr/>
        </p:nvSpPr>
        <p:spPr bwMode="auto">
          <a:xfrm>
            <a:off x="2819400" y="43434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20" name="TextBox 24"/>
          <p:cNvSpPr txBox="1">
            <a:spLocks noChangeArrowheads="1"/>
          </p:cNvSpPr>
          <p:nvPr/>
        </p:nvSpPr>
        <p:spPr bwMode="auto">
          <a:xfrm>
            <a:off x="2819400" y="4495800"/>
            <a:ext cx="12954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 err="1"/>
              <a:t>Acc</a:t>
            </a:r>
            <a:r>
              <a:rPr lang="en-US" sz="1800" dirty="0"/>
              <a:t>.+CPU </a:t>
            </a:r>
          </a:p>
          <a:p>
            <a:r>
              <a:rPr lang="en-US" sz="1800" dirty="0"/>
              <a:t>Node</a:t>
            </a:r>
          </a:p>
        </p:txBody>
      </p:sp>
      <p:sp>
        <p:nvSpPr>
          <p:cNvPr id="25621" name="Rectangle 25"/>
          <p:cNvSpPr>
            <a:spLocks noChangeArrowheads="1"/>
          </p:cNvSpPr>
          <p:nvPr/>
        </p:nvSpPr>
        <p:spPr bwMode="auto">
          <a:xfrm>
            <a:off x="5486400" y="43434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22" name="TextBox 26"/>
          <p:cNvSpPr txBox="1">
            <a:spLocks noChangeArrowheads="1"/>
          </p:cNvSpPr>
          <p:nvPr/>
        </p:nvSpPr>
        <p:spPr bwMode="auto">
          <a:xfrm>
            <a:off x="5486400" y="4495800"/>
            <a:ext cx="12954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 err="1"/>
              <a:t>Acc</a:t>
            </a:r>
            <a:r>
              <a:rPr lang="en-US" sz="1800" dirty="0"/>
              <a:t>.+CPU </a:t>
            </a:r>
          </a:p>
          <a:p>
            <a:r>
              <a:rPr lang="en-US" sz="1800" dirty="0"/>
              <a:t>Node</a:t>
            </a:r>
          </a:p>
        </p:txBody>
      </p:sp>
      <p:cxnSp>
        <p:nvCxnSpPr>
          <p:cNvPr id="25623" name="Straight Connector 28"/>
          <p:cNvCxnSpPr>
            <a:cxnSpLocks noChangeShapeType="1"/>
            <a:stCxn id="25606" idx="3"/>
            <a:endCxn id="25608" idx="1"/>
          </p:cNvCxnSpPr>
          <p:nvPr/>
        </p:nvCxnSpPr>
        <p:spPr bwMode="auto">
          <a:xfrm>
            <a:off x="2362200" y="169545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24" name="Straight Connector 30"/>
          <p:cNvCxnSpPr>
            <a:cxnSpLocks noChangeShapeType="1"/>
          </p:cNvCxnSpPr>
          <p:nvPr/>
        </p:nvCxnSpPr>
        <p:spPr bwMode="auto">
          <a:xfrm>
            <a:off x="4114800" y="16764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25" name="Straight Connector 31"/>
          <p:cNvCxnSpPr>
            <a:cxnSpLocks noChangeShapeType="1"/>
          </p:cNvCxnSpPr>
          <p:nvPr/>
        </p:nvCxnSpPr>
        <p:spPr bwMode="auto">
          <a:xfrm>
            <a:off x="4114800" y="30480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26" name="Straight Connector 32"/>
          <p:cNvCxnSpPr>
            <a:cxnSpLocks noChangeShapeType="1"/>
          </p:cNvCxnSpPr>
          <p:nvPr/>
        </p:nvCxnSpPr>
        <p:spPr bwMode="auto">
          <a:xfrm>
            <a:off x="4114800" y="48768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27" name="Straight Connector 33"/>
          <p:cNvCxnSpPr>
            <a:cxnSpLocks noChangeShapeType="1"/>
          </p:cNvCxnSpPr>
          <p:nvPr/>
        </p:nvCxnSpPr>
        <p:spPr bwMode="auto">
          <a:xfrm>
            <a:off x="2362200" y="30480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28" name="Straight Connector 34"/>
          <p:cNvCxnSpPr>
            <a:cxnSpLocks noChangeShapeType="1"/>
          </p:cNvCxnSpPr>
          <p:nvPr/>
        </p:nvCxnSpPr>
        <p:spPr bwMode="auto">
          <a:xfrm>
            <a:off x="2362200" y="48768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29" name="Straight Connector 35"/>
          <p:cNvCxnSpPr>
            <a:cxnSpLocks noChangeShapeType="1"/>
          </p:cNvCxnSpPr>
          <p:nvPr/>
        </p:nvCxnSpPr>
        <p:spPr bwMode="auto">
          <a:xfrm>
            <a:off x="5029200" y="48768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0" name="Straight Connector 36"/>
          <p:cNvCxnSpPr>
            <a:cxnSpLocks noChangeShapeType="1"/>
          </p:cNvCxnSpPr>
          <p:nvPr/>
        </p:nvCxnSpPr>
        <p:spPr bwMode="auto">
          <a:xfrm>
            <a:off x="5029200" y="30480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1" name="Straight Connector 37"/>
          <p:cNvCxnSpPr>
            <a:cxnSpLocks noChangeShapeType="1"/>
          </p:cNvCxnSpPr>
          <p:nvPr/>
        </p:nvCxnSpPr>
        <p:spPr bwMode="auto">
          <a:xfrm>
            <a:off x="5029200" y="16764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2" name="Straight Connector 39"/>
          <p:cNvCxnSpPr>
            <a:cxnSpLocks noChangeShapeType="1"/>
            <a:stCxn id="25605" idx="2"/>
            <a:endCxn id="25611" idx="0"/>
          </p:cNvCxnSpPr>
          <p:nvPr/>
        </p:nvCxnSpPr>
        <p:spPr bwMode="auto">
          <a:xfrm rot="5400000">
            <a:off x="1562101" y="2362200"/>
            <a:ext cx="304800" cy="3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3" name="Straight Connector 40"/>
          <p:cNvCxnSpPr>
            <a:cxnSpLocks noChangeShapeType="1"/>
          </p:cNvCxnSpPr>
          <p:nvPr/>
        </p:nvCxnSpPr>
        <p:spPr bwMode="auto">
          <a:xfrm rot="5400000">
            <a:off x="6020594" y="4190206"/>
            <a:ext cx="304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4" name="Straight Connector 41"/>
          <p:cNvCxnSpPr>
            <a:cxnSpLocks noChangeShapeType="1"/>
          </p:cNvCxnSpPr>
          <p:nvPr/>
        </p:nvCxnSpPr>
        <p:spPr bwMode="auto">
          <a:xfrm rot="5400000">
            <a:off x="3277394" y="4190206"/>
            <a:ext cx="304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5" name="Straight Connector 42"/>
          <p:cNvCxnSpPr>
            <a:cxnSpLocks noChangeShapeType="1"/>
          </p:cNvCxnSpPr>
          <p:nvPr/>
        </p:nvCxnSpPr>
        <p:spPr bwMode="auto">
          <a:xfrm rot="5400000">
            <a:off x="1524794" y="4190206"/>
            <a:ext cx="304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6" name="Straight Connector 43"/>
          <p:cNvCxnSpPr>
            <a:cxnSpLocks noChangeShapeType="1"/>
          </p:cNvCxnSpPr>
          <p:nvPr/>
        </p:nvCxnSpPr>
        <p:spPr bwMode="auto">
          <a:xfrm rot="5400000">
            <a:off x="1524794" y="3656806"/>
            <a:ext cx="304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7" name="Straight Connector 44"/>
          <p:cNvCxnSpPr>
            <a:cxnSpLocks noChangeShapeType="1"/>
          </p:cNvCxnSpPr>
          <p:nvPr/>
        </p:nvCxnSpPr>
        <p:spPr bwMode="auto">
          <a:xfrm rot="5400000">
            <a:off x="3277394" y="3656806"/>
            <a:ext cx="304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8" name="Straight Connector 45"/>
          <p:cNvCxnSpPr>
            <a:cxnSpLocks noChangeShapeType="1"/>
          </p:cNvCxnSpPr>
          <p:nvPr/>
        </p:nvCxnSpPr>
        <p:spPr bwMode="auto">
          <a:xfrm rot="5400000">
            <a:off x="6020594" y="3656806"/>
            <a:ext cx="304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39" name="Straight Connector 46"/>
          <p:cNvCxnSpPr>
            <a:cxnSpLocks noChangeShapeType="1"/>
          </p:cNvCxnSpPr>
          <p:nvPr/>
        </p:nvCxnSpPr>
        <p:spPr bwMode="auto">
          <a:xfrm rot="5400000">
            <a:off x="3277394" y="2361406"/>
            <a:ext cx="304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5640" name="Straight Connector 47"/>
          <p:cNvCxnSpPr>
            <a:cxnSpLocks noChangeShapeType="1"/>
          </p:cNvCxnSpPr>
          <p:nvPr/>
        </p:nvCxnSpPr>
        <p:spPr bwMode="auto">
          <a:xfrm rot="5400000">
            <a:off x="6020594" y="2361406"/>
            <a:ext cx="304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sp>
        <p:nvSpPr>
          <p:cNvPr id="25641" name="TextBox 53"/>
          <p:cNvSpPr txBox="1">
            <a:spLocks noChangeArrowheads="1"/>
          </p:cNvSpPr>
          <p:nvPr/>
        </p:nvSpPr>
        <p:spPr bwMode="auto">
          <a:xfrm>
            <a:off x="4572000" y="1371600"/>
            <a:ext cx="4921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5642" name="TextBox 54"/>
          <p:cNvSpPr txBox="1">
            <a:spLocks noChangeArrowheads="1"/>
          </p:cNvSpPr>
          <p:nvPr/>
        </p:nvSpPr>
        <p:spPr bwMode="auto">
          <a:xfrm>
            <a:off x="4572000" y="2743200"/>
            <a:ext cx="4921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5643" name="TextBox 55"/>
          <p:cNvSpPr txBox="1">
            <a:spLocks noChangeArrowheads="1"/>
          </p:cNvSpPr>
          <p:nvPr/>
        </p:nvSpPr>
        <p:spPr bwMode="auto">
          <a:xfrm>
            <a:off x="4572000" y="4572000"/>
            <a:ext cx="4921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5644" name="TextBox 56"/>
          <p:cNvSpPr txBox="1">
            <a:spLocks noChangeArrowheads="1"/>
          </p:cNvSpPr>
          <p:nvPr/>
        </p:nvSpPr>
        <p:spPr bwMode="auto">
          <a:xfrm>
            <a:off x="1447800" y="3581400"/>
            <a:ext cx="4921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5645" name="TextBox 57"/>
          <p:cNvSpPr txBox="1">
            <a:spLocks noChangeArrowheads="1"/>
          </p:cNvSpPr>
          <p:nvPr/>
        </p:nvSpPr>
        <p:spPr bwMode="auto">
          <a:xfrm>
            <a:off x="3200400" y="3581400"/>
            <a:ext cx="4921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5646" name="TextBox 58"/>
          <p:cNvSpPr txBox="1">
            <a:spLocks noChangeArrowheads="1"/>
          </p:cNvSpPr>
          <p:nvPr/>
        </p:nvSpPr>
        <p:spPr bwMode="auto">
          <a:xfrm>
            <a:off x="5943600" y="3581400"/>
            <a:ext cx="4921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019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DIY GPU Workstation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Just need to slot GPU card into PCI-e </a:t>
            </a:r>
          </a:p>
          <a:p>
            <a:r>
              <a:rPr lang="en-US">
                <a:latin typeface="Arial" pitchFamily="1" charset="0"/>
              </a:rPr>
              <a:t>Need to make sure there is enough space and power in workstation</a:t>
            </a:r>
          </a:p>
        </p:txBody>
      </p:sp>
      <p:pic>
        <p:nvPicPr>
          <p:cNvPr id="39941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11760" y="2671092"/>
            <a:ext cx="3768725" cy="327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GPU Servers</a:t>
            </a:r>
          </a:p>
        </p:txBody>
      </p:sp>
      <p:sp>
        <p:nvSpPr>
          <p:cNvPr id="4096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Multiple servers can be connected via interconnect</a:t>
            </a:r>
          </a:p>
        </p:txBody>
      </p:sp>
      <p:sp>
        <p:nvSpPr>
          <p:cNvPr id="40965" name="Content Placeholder 2"/>
          <p:cNvSpPr>
            <a:spLocks noGrp="1"/>
          </p:cNvSpPr>
          <p:nvPr>
            <p:ph sz="half" idx="4294967295"/>
          </p:nvPr>
        </p:nvSpPr>
        <p:spPr>
          <a:xfrm>
            <a:off x="5580112" y="2564904"/>
            <a:ext cx="3459162" cy="3276600"/>
          </a:xfrm>
        </p:spPr>
        <p:txBody>
          <a:bodyPr/>
          <a:lstStyle/>
          <a:p>
            <a:r>
              <a:rPr lang="en-US" dirty="0">
                <a:latin typeface="Arial" pitchFamily="1" charset="0"/>
              </a:rPr>
              <a:t>Several vendors offer GPU Servers</a:t>
            </a:r>
          </a:p>
          <a:p>
            <a:r>
              <a:rPr lang="en-US" dirty="0">
                <a:latin typeface="Arial" pitchFamily="1" charset="0"/>
              </a:rPr>
              <a:t>Example Configuration:</a:t>
            </a:r>
          </a:p>
          <a:p>
            <a:pPr lvl="1"/>
            <a:r>
              <a:rPr lang="en-US" dirty="0">
                <a:latin typeface="Arial" pitchFamily="1" charset="0"/>
              </a:rPr>
              <a:t>4 GPUs plus 2 (multi-core) CPUs</a:t>
            </a:r>
          </a:p>
        </p:txBody>
      </p:sp>
      <p:pic>
        <p:nvPicPr>
          <p:cNvPr id="40964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3528" y="2132856"/>
            <a:ext cx="4895850" cy="391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C6C45D8-7060-384E-BBDB-57DE481082B0}"/>
              </a:ext>
            </a:extLst>
          </p:cNvPr>
          <p:cNvGrpSpPr/>
          <p:nvPr/>
        </p:nvGrpSpPr>
        <p:grpSpPr>
          <a:xfrm>
            <a:off x="457200" y="1084181"/>
            <a:ext cx="7278624" cy="4783096"/>
            <a:chOff x="841248" y="1097541"/>
            <a:chExt cx="7278624" cy="478309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DE7ADC7-F06C-4447-A5D2-418F3BD2F7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1248" y="1097541"/>
              <a:ext cx="7278624" cy="4783096"/>
            </a:xfrm>
            <a:prstGeom prst="rect">
              <a:avLst/>
            </a:prstGeom>
          </p:spPr>
        </p:pic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21E5B54-34A6-E54B-AF0C-B53343477B2C}"/>
                </a:ext>
              </a:extLst>
            </p:cNvPr>
            <p:cNvSpPr/>
            <p:nvPr/>
          </p:nvSpPr>
          <p:spPr>
            <a:xfrm>
              <a:off x="4728754" y="1933303"/>
              <a:ext cx="300446" cy="27432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60CB3D9-0858-4E41-9534-8AB7192379E2}"/>
                </a:ext>
              </a:extLst>
            </p:cNvPr>
            <p:cNvSpPr/>
            <p:nvPr/>
          </p:nvSpPr>
          <p:spPr>
            <a:xfrm>
              <a:off x="3849188" y="2307772"/>
              <a:ext cx="300446" cy="27432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25D6E0C-D668-CB4A-8F06-7A0086B24971}"/>
                </a:ext>
              </a:extLst>
            </p:cNvPr>
            <p:cNvSpPr/>
            <p:nvPr/>
          </p:nvSpPr>
          <p:spPr>
            <a:xfrm>
              <a:off x="4578136" y="3906970"/>
              <a:ext cx="300446" cy="27432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6EF66CF-AA1C-C841-A8AB-3E141C6986D7}"/>
                </a:ext>
              </a:extLst>
            </p:cNvPr>
            <p:cNvSpPr/>
            <p:nvPr/>
          </p:nvSpPr>
          <p:spPr>
            <a:xfrm>
              <a:off x="1846217" y="3300998"/>
              <a:ext cx="300446" cy="27432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Summit - ORNL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1D5444-A1DF-E043-82B5-A12B5319E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8623" y="533401"/>
            <a:ext cx="1756821" cy="7361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E7D798-4677-AD4A-B24D-A1EFB6D9D827}"/>
              </a:ext>
            </a:extLst>
          </p:cNvPr>
          <p:cNvSpPr/>
          <p:nvPr/>
        </p:nvSpPr>
        <p:spPr>
          <a:xfrm>
            <a:off x="6990846" y="1269593"/>
            <a:ext cx="215315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https://</a:t>
            </a:r>
            <a:r>
              <a:rPr lang="en-US" sz="1050" dirty="0" err="1"/>
              <a:t>www.olcf.ornl.gov</a:t>
            </a:r>
            <a:r>
              <a:rPr lang="en-US" sz="1050" dirty="0"/>
              <a:t>/summit/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C59CE68-529C-8246-9437-507C9429F5BD}"/>
              </a:ext>
            </a:extLst>
          </p:cNvPr>
          <p:cNvSpPr/>
          <p:nvPr/>
        </p:nvSpPr>
        <p:spPr>
          <a:xfrm>
            <a:off x="3651782" y="6190861"/>
            <a:ext cx="215315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https://</a:t>
            </a:r>
            <a:r>
              <a:rPr lang="en-US" sz="1050" dirty="0" err="1"/>
              <a:t>www.olcf.ornl.gov</a:t>
            </a:r>
            <a:r>
              <a:rPr lang="en-US" sz="1050" dirty="0"/>
              <a:t>/summit/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5F6AC-E8FD-2A48-8411-C01B918D87F8}"/>
              </a:ext>
            </a:extLst>
          </p:cNvPr>
          <p:cNvSpPr/>
          <p:nvPr/>
        </p:nvSpPr>
        <p:spPr>
          <a:xfrm>
            <a:off x="5477612" y="4436535"/>
            <a:ext cx="3666388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Oswald"/>
              </a:rPr>
              <a:t>Each node: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Oswald"/>
              </a:rPr>
              <a:t>2x 22core Power9 CPUs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Oswald"/>
              </a:rPr>
              <a:t>6x NVIDIA V100 GPUs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Oswald"/>
              </a:rPr>
              <a:t>512 GB DDR4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Mellanox EDR 100G InfiniBand</a:t>
            </a:r>
            <a:endParaRPr lang="en-GB" dirty="0">
              <a:latin typeface="Oswald"/>
            </a:endParaRPr>
          </a:p>
          <a:p>
            <a:r>
              <a:rPr lang="en-GB" dirty="0">
                <a:latin typeface="Oswald"/>
              </a:rPr>
              <a:t>x4,608 nodes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5211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Summit - ORNL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1D5444-A1DF-E043-82B5-A12B5319E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623" y="533401"/>
            <a:ext cx="1756821" cy="7361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E7D798-4677-AD4A-B24D-A1EFB6D9D827}"/>
              </a:ext>
            </a:extLst>
          </p:cNvPr>
          <p:cNvSpPr/>
          <p:nvPr/>
        </p:nvSpPr>
        <p:spPr>
          <a:xfrm>
            <a:off x="6990846" y="1269593"/>
            <a:ext cx="215315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https://</a:t>
            </a:r>
            <a:r>
              <a:rPr lang="en-US" sz="1050" dirty="0" err="1"/>
              <a:t>www.olcf.ornl.gov</a:t>
            </a:r>
            <a:r>
              <a:rPr lang="en-US" sz="1050" dirty="0"/>
              <a:t>/summit/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C59CE68-529C-8246-9437-507C9429F5BD}"/>
              </a:ext>
            </a:extLst>
          </p:cNvPr>
          <p:cNvSpPr/>
          <p:nvPr/>
        </p:nvSpPr>
        <p:spPr>
          <a:xfrm>
            <a:off x="2234462" y="6456783"/>
            <a:ext cx="560441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https://</a:t>
            </a:r>
            <a:r>
              <a:rPr lang="en-US" sz="1050" dirty="0" err="1"/>
              <a:t>www.olcf.ornl.gov</a:t>
            </a:r>
            <a:r>
              <a:rPr lang="en-US" sz="1050" dirty="0"/>
              <a:t>/</a:t>
            </a:r>
            <a:r>
              <a:rPr lang="en-US" sz="1050" dirty="0" err="1"/>
              <a:t>wp</a:t>
            </a:r>
            <a:r>
              <a:rPr lang="en-US" sz="1050" dirty="0"/>
              <a:t>-content/uploads/2018/05/</a:t>
            </a:r>
            <a:r>
              <a:rPr lang="en-US" sz="1050" dirty="0" err="1"/>
              <a:t>Intro_Summit_System_Overview.pdf</a:t>
            </a:r>
            <a:endParaRPr lang="en-US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89934-5C7F-B74F-B99F-9E1A79F664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1146" y="1039741"/>
            <a:ext cx="5068921" cy="515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3707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Summit - ORNL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Number 1 machine in the world</a:t>
            </a:r>
          </a:p>
          <a:p>
            <a:pPr lvl="1"/>
            <a:r>
              <a:rPr lang="en-GB" dirty="0"/>
              <a:t>~187 </a:t>
            </a:r>
            <a:r>
              <a:rPr lang="en-GB" dirty="0" err="1"/>
              <a:t>PFlop</a:t>
            </a:r>
            <a:r>
              <a:rPr lang="en-GB" dirty="0"/>
              <a:t>/s peak performance</a:t>
            </a:r>
          </a:p>
          <a:p>
            <a:pPr lvl="1"/>
            <a:r>
              <a:rPr lang="en-GB" dirty="0"/>
              <a:t>~122 </a:t>
            </a:r>
            <a:r>
              <a:rPr lang="en-GB" dirty="0" err="1"/>
              <a:t>PFlop</a:t>
            </a:r>
            <a:r>
              <a:rPr lang="en-GB" dirty="0"/>
              <a:t>/s max performance</a:t>
            </a:r>
          </a:p>
          <a:p>
            <a:pPr lvl="1"/>
            <a:r>
              <a:rPr lang="en-GB" dirty="0"/>
              <a:t>~2,300,000 cores</a:t>
            </a:r>
          </a:p>
          <a:p>
            <a:r>
              <a:rPr lang="en-GB" dirty="0"/>
              <a:t>8.8 MW </a:t>
            </a:r>
          </a:p>
          <a:p>
            <a:r>
              <a:rPr lang="en-GB" dirty="0"/>
              <a:t>Power9 system + GPU + Liquid Cooling</a:t>
            </a:r>
          </a:p>
          <a:p>
            <a:r>
              <a:rPr lang="en-GB" dirty="0"/>
              <a:t>EXAOP (not Flop) DL run already a reality:</a:t>
            </a:r>
          </a:p>
          <a:p>
            <a:pPr lvl="1"/>
            <a:r>
              <a:rPr lang="en-GB" dirty="0">
                <a:hlinkClick r:id="rId3"/>
              </a:rPr>
              <a:t>https://www.olcf.ornl.gov/2018/06/08/genomics-code-exceeds-exaops-on-summit-supercomputer/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1D5444-A1DF-E043-82B5-A12B5319E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5615" y="31669"/>
            <a:ext cx="3593050" cy="15056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E7D798-4677-AD4A-B24D-A1EFB6D9D827}"/>
              </a:ext>
            </a:extLst>
          </p:cNvPr>
          <p:cNvSpPr/>
          <p:nvPr/>
        </p:nvSpPr>
        <p:spPr>
          <a:xfrm>
            <a:off x="6982216" y="1492362"/>
            <a:ext cx="215315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https://</a:t>
            </a:r>
            <a:r>
              <a:rPr lang="en-US" sz="1050" dirty="0" err="1"/>
              <a:t>www.olcf.ornl.gov</a:t>
            </a:r>
            <a:r>
              <a:rPr lang="en-US" sz="1050" dirty="0"/>
              <a:t>/summit/</a:t>
            </a:r>
          </a:p>
        </p:txBody>
      </p:sp>
    </p:spTree>
    <p:extLst>
      <p:ext uri="{BB962C8B-B14F-4D97-AF65-F5344CB8AC3E}">
        <p14:creationId xmlns:p14="http://schemas.microsoft.com/office/powerpoint/2010/main" val="35661943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forward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4" y="476672"/>
            <a:ext cx="8784976" cy="6120680"/>
          </a:xfrm>
        </p:spPr>
        <p:txBody>
          <a:bodyPr>
            <a:normAutofit fontScale="92500"/>
          </a:bodyPr>
          <a:lstStyle/>
          <a:p>
            <a:r>
              <a:rPr lang="en-US" dirty="0"/>
              <a:t>Some very interesting developments on the horizon</a:t>
            </a:r>
          </a:p>
          <a:p>
            <a:r>
              <a:rPr lang="en-US" dirty="0"/>
              <a:t>NVIDIA GPUs are current frontrunner</a:t>
            </a:r>
          </a:p>
          <a:p>
            <a:pPr lvl="1"/>
            <a:r>
              <a:rPr lang="en-US" dirty="0"/>
              <a:t>5 out of 10 of top10 systems use NVIDIA GPUs</a:t>
            </a:r>
          </a:p>
          <a:p>
            <a:r>
              <a:rPr lang="en-US" dirty="0"/>
              <a:t>Intel focusing on Intel Xeon CPUs (not to be confused with end-of-life Intel Xeon Phi co-processors)</a:t>
            </a:r>
          </a:p>
          <a:p>
            <a:r>
              <a:rPr lang="en-US" dirty="0"/>
              <a:t>AMD has shown promising technology but still lags in software support</a:t>
            </a:r>
          </a:p>
          <a:p>
            <a:r>
              <a:rPr lang="en-US" dirty="0"/>
              <a:t>FPGAs and CPUs with FPGAs are becoming more and more relevant due to power efficiency and performance:</a:t>
            </a:r>
          </a:p>
          <a:p>
            <a:pPr lvl="1"/>
            <a:r>
              <a:rPr lang="en-US" dirty="0"/>
              <a:t>Not “exactly” an accelerator</a:t>
            </a:r>
          </a:p>
          <a:p>
            <a:pPr lvl="1"/>
            <a:r>
              <a:rPr lang="en-US" dirty="0"/>
              <a:t>Separate lecture on FPGAs coming in a few weeks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3457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" pitchFamily="1" charset="0"/>
              </a:rPr>
              <a:t>Summary</a:t>
            </a:r>
            <a:endParaRPr lang="en-US">
              <a:latin typeface="Arial" pitchFamily="1" charset="0"/>
            </a:endParaRPr>
          </a:p>
        </p:txBody>
      </p:sp>
      <p:sp>
        <p:nvSpPr>
          <p:cNvPr id="46083" name="Rectangle 3"/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latin typeface="Arial" pitchFamily="1" charset="0"/>
              </a:rPr>
              <a:t>Accelerators have higher compute and memory bandwidth capabilities than CPUs</a:t>
            </a:r>
          </a:p>
          <a:p>
            <a:pPr lvl="1"/>
            <a:r>
              <a:rPr lang="en-GB" dirty="0">
                <a:latin typeface="Arial" pitchFamily="1" charset="0"/>
              </a:rPr>
              <a:t>Silicon dedicated to many simplistic cores</a:t>
            </a:r>
          </a:p>
          <a:p>
            <a:pPr lvl="1"/>
            <a:r>
              <a:rPr lang="en-GB" dirty="0">
                <a:latin typeface="Arial" pitchFamily="1" charset="0"/>
              </a:rPr>
              <a:t>Use of stacked memory</a:t>
            </a:r>
          </a:p>
          <a:p>
            <a:r>
              <a:rPr lang="en-GB" dirty="0">
                <a:latin typeface="Arial" pitchFamily="1" charset="0"/>
              </a:rPr>
              <a:t>Accelerators are typically not used alone, but work in tandem with CPUs</a:t>
            </a:r>
          </a:p>
          <a:p>
            <a:r>
              <a:rPr lang="en-GB" dirty="0">
                <a:latin typeface="Arial" pitchFamily="1" charset="0"/>
              </a:rPr>
              <a:t>Most common are NVIDIA GPUs and Intel Xeon Phis.</a:t>
            </a:r>
          </a:p>
          <a:p>
            <a:pPr lvl="1"/>
            <a:r>
              <a:rPr lang="en-GB" dirty="0">
                <a:latin typeface="Arial" pitchFamily="1" charset="0"/>
              </a:rPr>
              <a:t>Architectures differ</a:t>
            </a:r>
          </a:p>
          <a:p>
            <a:pPr lvl="1"/>
            <a:r>
              <a:rPr lang="en-GB" dirty="0">
                <a:latin typeface="Arial" pitchFamily="1" charset="0"/>
              </a:rPr>
              <a:t>AMD also have high performance GPUs, but not so widely used due to programming support</a:t>
            </a:r>
          </a:p>
          <a:p>
            <a:r>
              <a:rPr lang="en-GB" dirty="0">
                <a:latin typeface="Arial" pitchFamily="1" charset="0"/>
              </a:rPr>
              <a:t>GPU accelerated systems scale from simple workstations to large-scale supercomputers</a:t>
            </a:r>
          </a:p>
          <a:p>
            <a:pPr lvl="1"/>
            <a:r>
              <a:rPr lang="en-GB" dirty="0">
                <a:latin typeface="Arial" pitchFamily="1" charset="0"/>
              </a:rPr>
              <a:t>And dominate the top10 most powerful systems as of June 2018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CPUs: 4 key factors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27" name="Content Placeholder 2"/>
          <p:cNvSpPr>
            <a:spLocks noGrp="1"/>
          </p:cNvSpPr>
          <p:nvPr>
            <p:ph sz="half" idx="1"/>
          </p:nvPr>
        </p:nvSpPr>
        <p:spPr>
          <a:xfrm>
            <a:off x="395536" y="620688"/>
            <a:ext cx="8208912" cy="5544616"/>
          </a:xfrm>
        </p:spPr>
        <p:txBody>
          <a:bodyPr>
            <a:normAutofit fontScale="85000" lnSpcReduction="10000"/>
          </a:bodyPr>
          <a:lstStyle/>
          <a:p>
            <a:r>
              <a:rPr lang="en-US" i="1" dirty="0"/>
              <a:t>Parallel processing</a:t>
            </a:r>
          </a:p>
          <a:p>
            <a:pPr lvl="1"/>
            <a:r>
              <a:rPr lang="en-US" dirty="0"/>
              <a:t>Until relatively recently, each CPU only had a single core. Now CPUs have multiple cores, where each can process multiple instructions per cycle</a:t>
            </a:r>
          </a:p>
          <a:p>
            <a:r>
              <a:rPr lang="en-US" i="1" dirty="0"/>
              <a:t>Clock frequency</a:t>
            </a:r>
          </a:p>
          <a:p>
            <a:pPr lvl="1"/>
            <a:r>
              <a:rPr lang="en-US" dirty="0"/>
              <a:t>CPUs aim to </a:t>
            </a:r>
            <a:r>
              <a:rPr lang="en-US" dirty="0" err="1"/>
              <a:t>maximise</a:t>
            </a:r>
            <a:r>
              <a:rPr lang="en-US" dirty="0"/>
              <a:t> clock frequency, but this has now hit a limit due to power restrictions (more later)</a:t>
            </a:r>
          </a:p>
          <a:p>
            <a:r>
              <a:rPr lang="en-US" i="1" dirty="0"/>
              <a:t>Memory bandwidth</a:t>
            </a:r>
          </a:p>
          <a:p>
            <a:pPr lvl="1"/>
            <a:r>
              <a:rPr lang="en-US" dirty="0"/>
              <a:t>CPUs use regular DDR memory, which has limited bandwidth</a:t>
            </a:r>
          </a:p>
          <a:p>
            <a:r>
              <a:rPr lang="en-US" i="1" dirty="0"/>
              <a:t>Memory latency</a:t>
            </a:r>
          </a:p>
          <a:p>
            <a:pPr lvl="1"/>
            <a:r>
              <a:rPr lang="en-US" dirty="0"/>
              <a:t>Latency from DDR is high, but CPUs strive to </a:t>
            </a:r>
            <a:r>
              <a:rPr lang="en-US" b="1" dirty="0"/>
              <a:t>hide </a:t>
            </a:r>
            <a:r>
              <a:rPr lang="en-US" dirty="0"/>
              <a:t>the latency through:</a:t>
            </a:r>
          </a:p>
          <a:p>
            <a:pPr lvl="2"/>
            <a:r>
              <a:rPr lang="en-US" dirty="0"/>
              <a:t>Large on-chip low-latency caches to stage data</a:t>
            </a:r>
          </a:p>
          <a:p>
            <a:pPr lvl="2"/>
            <a:r>
              <a:rPr lang="en-US" dirty="0"/>
              <a:t>Multithreading </a:t>
            </a:r>
          </a:p>
          <a:p>
            <a:pPr lvl="2"/>
            <a:r>
              <a:rPr lang="en-US" dirty="0"/>
              <a:t>Out-of-order execution</a:t>
            </a:r>
          </a:p>
        </p:txBody>
      </p:sp>
    </p:spTree>
    <p:extLst>
      <p:ext uri="{BB962C8B-B14F-4D97-AF65-F5344CB8AC3E}">
        <p14:creationId xmlns:p14="http://schemas.microsoft.com/office/powerpoint/2010/main" val="3418080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The Problem with CPUs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The power used by a CPU core is proportional to Clock Frequency </a:t>
            </a:r>
            <a:r>
              <a:rPr lang="en-US" dirty="0" err="1"/>
              <a:t>x</a:t>
            </a:r>
            <a:r>
              <a:rPr lang="en-US" dirty="0"/>
              <a:t> Voltage</a:t>
            </a:r>
            <a:r>
              <a:rPr lang="en-US" baseline="30000" dirty="0"/>
              <a:t>2</a:t>
            </a:r>
            <a:r>
              <a:rPr lang="en-US" dirty="0"/>
              <a:t> </a:t>
            </a:r>
          </a:p>
          <a:p>
            <a:pPr>
              <a:defRPr/>
            </a:pPr>
            <a:r>
              <a:rPr lang="en-US" dirty="0"/>
              <a:t>In the past, computers got faster by increasing the frequency</a:t>
            </a:r>
          </a:p>
          <a:p>
            <a:pPr lvl="1">
              <a:defRPr/>
            </a:pPr>
            <a:r>
              <a:rPr lang="en-US" dirty="0"/>
              <a:t>Voltage was decreased to keep power reasonable.</a:t>
            </a:r>
          </a:p>
          <a:p>
            <a:pPr>
              <a:defRPr/>
            </a:pPr>
            <a:r>
              <a:rPr lang="en-US" dirty="0"/>
              <a:t>Now, voltage cannot be decreased any further</a:t>
            </a:r>
          </a:p>
          <a:p>
            <a:pPr lvl="1">
              <a:defRPr/>
            </a:pPr>
            <a:r>
              <a:rPr lang="en-US" dirty="0"/>
              <a:t>1s and 0s in a system are represented by different voltages</a:t>
            </a:r>
          </a:p>
          <a:p>
            <a:pPr lvl="1">
              <a:defRPr/>
            </a:pPr>
            <a:r>
              <a:rPr lang="en-US" dirty="0"/>
              <a:t>Reducing overall voltage further would reduce this difference to a point where 0s and 1s cannot be properly distinguished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The Problem with CPUs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queue.acm.org</a:t>
            </a:r>
            <a:r>
              <a:rPr lang="en-US" dirty="0"/>
              <a:t>/</a:t>
            </a:r>
            <a:r>
              <a:rPr lang="en-US" dirty="0" err="1"/>
              <a:t>detail.cfm?id</a:t>
            </a:r>
            <a:r>
              <a:rPr lang="en-US" dirty="0"/>
              <a:t>=2181798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6301"/>
            <a:ext cx="9144000" cy="464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72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The Problem with CPUs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Arial" pitchFamily="1" charset="0"/>
              </a:rPr>
              <a:t>Instead, performance increases can be achieved through exploiting parallelism</a:t>
            </a:r>
          </a:p>
          <a:p>
            <a:r>
              <a:rPr lang="en-US" dirty="0">
                <a:latin typeface="Arial" pitchFamily="1" charset="0"/>
              </a:rPr>
              <a:t>Need a chip which can perform many parallel operations every clock cycle</a:t>
            </a:r>
          </a:p>
          <a:p>
            <a:pPr lvl="1"/>
            <a:r>
              <a:rPr lang="en-US" dirty="0">
                <a:latin typeface="Arial" pitchFamily="1" charset="0"/>
              </a:rPr>
              <a:t>Many cores and/or many operations per core</a:t>
            </a:r>
          </a:p>
          <a:p>
            <a:r>
              <a:rPr lang="en-US" dirty="0">
                <a:latin typeface="Arial" pitchFamily="1" charset="0"/>
              </a:rPr>
              <a:t>Want to keep power/core as low as possible</a:t>
            </a:r>
          </a:p>
          <a:p>
            <a:r>
              <a:rPr lang="en-US" dirty="0">
                <a:latin typeface="Arial" pitchFamily="1" charset="0"/>
              </a:rPr>
              <a:t>Much of the power expended by CPU cores is on functionality not generally that useful for HPC</a:t>
            </a:r>
          </a:p>
          <a:p>
            <a:pPr lvl="1"/>
            <a:r>
              <a:rPr lang="en-US" dirty="0">
                <a:latin typeface="Arial" pitchFamily="1" charset="0"/>
              </a:rPr>
              <a:t>e.g. branch prediction</a:t>
            </a:r>
          </a:p>
          <a:p>
            <a:pPr>
              <a:buFontTx/>
              <a:buNone/>
            </a:pPr>
            <a:r>
              <a:rPr lang="en-US" dirty="0">
                <a:latin typeface="Arial" pitchFamily="1" charset="0"/>
              </a:rPr>
              <a:t> </a:t>
            </a:r>
          </a:p>
          <a:p>
            <a:pPr marL="0" indent="0">
              <a:buNone/>
            </a:pPr>
            <a:endParaRPr lang="en-US" dirty="0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itchFamily="1" charset="0"/>
              </a:rPr>
              <a:t>Accelerators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>
                <a:latin typeface="Arial" pitchFamily="1" charset="0"/>
              </a:rPr>
              <a:t>So, for HPC, we want chips with simple, low power, number-crunching cores</a:t>
            </a:r>
          </a:p>
          <a:p>
            <a:r>
              <a:rPr lang="en-US">
                <a:latin typeface="Arial" pitchFamily="1" charset="0"/>
              </a:rPr>
              <a:t>But we need our machine to do other things as well as the number crunching</a:t>
            </a:r>
          </a:p>
          <a:p>
            <a:pPr lvl="1"/>
            <a:r>
              <a:rPr lang="en-US">
                <a:latin typeface="Arial" pitchFamily="1" charset="0"/>
              </a:rPr>
              <a:t>Run an operating system, perform I/O, set up calculation etc</a:t>
            </a:r>
          </a:p>
          <a:p>
            <a:r>
              <a:rPr lang="en-US">
                <a:latin typeface="Arial" pitchFamily="1" charset="0"/>
              </a:rPr>
              <a:t>Solution: “Hybrid” system containing both CPU and “accelerator” chips</a:t>
            </a:r>
          </a:p>
          <a:p>
            <a:endParaRPr lang="en-US">
              <a:latin typeface="Arial" pitchFamily="1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8EE2A2-1FC0-294D-8B38-1D81E5FC58DE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5_EPCC Template New">
  <a:themeElements>
    <a:clrScheme name="EPCC Template New 1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8040"/>
      </a:accent1>
      <a:accent2>
        <a:srgbClr val="065A8B"/>
      </a:accent2>
      <a:accent3>
        <a:srgbClr val="FFFFFF"/>
      </a:accent3>
      <a:accent4>
        <a:srgbClr val="000000"/>
      </a:accent4>
      <a:accent5>
        <a:srgbClr val="AAC0AF"/>
      </a:accent5>
      <a:accent6>
        <a:srgbClr val="05517D"/>
      </a:accent6>
      <a:hlink>
        <a:srgbClr val="00114D"/>
      </a:hlink>
      <a:folHlink>
        <a:srgbClr val="CD120E"/>
      </a:folHlink>
    </a:clrScheme>
    <a:fontScheme name="5_EPCC Template New">
      <a:majorFont>
        <a:latin typeface=""/>
        <a:ea typeface="ＭＳ Ｐゴシック"/>
        <a:cs typeface="ＭＳ Ｐゴシック"/>
      </a:majorFont>
      <a:minorFont>
        <a:latin typeface="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lnDef>
  </a:objectDefaults>
  <a:extraClrSchemeLst>
    <a:extraClrScheme>
      <a:clrScheme name="EPCC Template New 1">
        <a:dk1>
          <a:srgbClr val="000000"/>
        </a:dk1>
        <a:lt1>
          <a:srgbClr val="FFFFFF"/>
        </a:lt1>
        <a:dk2>
          <a:srgbClr val="FFFFFF"/>
        </a:dk2>
        <a:lt2>
          <a:srgbClr val="FFFFFF"/>
        </a:lt2>
        <a:accent1>
          <a:srgbClr val="008040"/>
        </a:accent1>
        <a:accent2>
          <a:srgbClr val="065A8B"/>
        </a:accent2>
        <a:accent3>
          <a:srgbClr val="FFFFFF"/>
        </a:accent3>
        <a:accent4>
          <a:srgbClr val="000000"/>
        </a:accent4>
        <a:accent5>
          <a:srgbClr val="AAC0AF"/>
        </a:accent5>
        <a:accent6>
          <a:srgbClr val="05517D"/>
        </a:accent6>
        <a:hlink>
          <a:srgbClr val="00114D"/>
        </a:hlink>
        <a:folHlink>
          <a:srgbClr val="CD120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15486</TotalTime>
  <Words>2808</Words>
  <Application>Microsoft Macintosh PowerPoint</Application>
  <PresentationFormat>On-screen Show (4:3)</PresentationFormat>
  <Paragraphs>500</Paragraphs>
  <Slides>47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Helvetica</vt:lpstr>
      <vt:lpstr>Oswald</vt:lpstr>
      <vt:lpstr>Times</vt:lpstr>
      <vt:lpstr>Times New Roman</vt:lpstr>
      <vt:lpstr>5_EPCC Template New</vt:lpstr>
      <vt:lpstr>Accelerated Architectures</vt:lpstr>
      <vt:lpstr>Outline</vt:lpstr>
      <vt:lpstr>4 key performance factors</vt:lpstr>
      <vt:lpstr>4 key performance factors</vt:lpstr>
      <vt:lpstr>CPUs: 4 key factors</vt:lpstr>
      <vt:lpstr>The Problem with CPUs</vt:lpstr>
      <vt:lpstr>The Problem with CPUs</vt:lpstr>
      <vt:lpstr>The Problem with CPUs</vt:lpstr>
      <vt:lpstr>Accelerators</vt:lpstr>
      <vt:lpstr>Accelerators</vt:lpstr>
      <vt:lpstr>Accelerators</vt:lpstr>
      <vt:lpstr>Latest Technology </vt:lpstr>
      <vt:lpstr>Accelerators addressing performance</vt:lpstr>
      <vt:lpstr>AMD 12-core CPU</vt:lpstr>
      <vt:lpstr>NVIDIA Pascal GPU</vt:lpstr>
      <vt:lpstr>Intel Xeon Phi</vt:lpstr>
      <vt:lpstr>Accelerators addressing performance</vt:lpstr>
      <vt:lpstr>Memory</vt:lpstr>
      <vt:lpstr>Memory</vt:lpstr>
      <vt:lpstr>Accelerators: 4 key factors</vt:lpstr>
      <vt:lpstr>PowerPoint Presentation</vt:lpstr>
      <vt:lpstr>GPUs accelerated systems</vt:lpstr>
      <vt:lpstr>GPUs accelerated systems</vt:lpstr>
      <vt:lpstr>Xeon Phi accelerated systems</vt:lpstr>
      <vt:lpstr>NVIDIA Volta look inside</vt:lpstr>
      <vt:lpstr>NVIDIA Volta </vt:lpstr>
      <vt:lpstr>NVIDIA Volta </vt:lpstr>
      <vt:lpstr>NVIDIA Volta </vt:lpstr>
      <vt:lpstr>NVIDIA Volta </vt:lpstr>
      <vt:lpstr>NVIDIA Volta </vt:lpstr>
      <vt:lpstr>NVIDIA Volta for DL</vt:lpstr>
      <vt:lpstr>NVIDIA Volta </vt:lpstr>
      <vt:lpstr>NVIDIA Volta </vt:lpstr>
      <vt:lpstr>AMD FirePro </vt:lpstr>
      <vt:lpstr>Intel Xeon Phi</vt:lpstr>
      <vt:lpstr>Intel Xeon Phi</vt:lpstr>
      <vt:lpstr>Programming</vt:lpstr>
      <vt:lpstr>GPU Accelerated Systems</vt:lpstr>
      <vt:lpstr>Scaling to larger systems</vt:lpstr>
      <vt:lpstr>GPU Accelerated Supercomputer</vt:lpstr>
      <vt:lpstr>DIY GPU Workstation</vt:lpstr>
      <vt:lpstr>GPU Servers</vt:lpstr>
      <vt:lpstr>Summit - ORNL</vt:lpstr>
      <vt:lpstr>Summit - ORNL</vt:lpstr>
      <vt:lpstr>Summit - ORNL</vt:lpstr>
      <vt:lpstr>Going forward</vt:lpstr>
      <vt:lpstr>Summary</vt:lpstr>
    </vt:vector>
  </TitlesOfParts>
  <Company>Desktop Services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BULL Mark</cp:lastModifiedBy>
  <cp:revision>491</cp:revision>
  <cp:lastPrinted>2017-10-22T23:06:34Z</cp:lastPrinted>
  <dcterms:created xsi:type="dcterms:W3CDTF">2013-10-04T13:24:47Z</dcterms:created>
  <dcterms:modified xsi:type="dcterms:W3CDTF">2019-10-07T19:16:17Z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49786d63-b3d7-41ca-a6f6-e049c00d9892</vt:lpwstr>
  </property>
</Properties>
</file>

<file path=docProps/thumbnail.jpeg>
</file>